
<file path=[Content_Types].xml><?xml version="1.0" encoding="utf-8"?>
<Types xmlns="http://schemas.openxmlformats.org/package/2006/content-types">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Lst>
  <p:sldSz cy="6858000" cx="12192000"/>
  <p:notesSz cx="6858000" cy="12192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4" roundtripDataSignature="AMtx7mgYFrVazx2vE+BmKUOo9xt1L9Gto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85E9B1CC-8F7C-4545-B2C8-5D440617E8CA}">
  <a:tblStyle styleId="{85E9B1CC-8F7C-4545-B2C8-5D440617E8CA}" styleName="Table_0">
    <a:wholeTbl>
      <a:tcTxStyle b="off" i="off">
        <a:font>
          <a:latin typeface="Arial"/>
          <a:ea typeface="Arial"/>
          <a:cs typeface="Arial"/>
        </a:font>
        <a:srgbClr val="000000"/>
      </a:tcTx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12" Type="http://schemas.openxmlformats.org/officeDocument/2006/relationships/slide" Target="slides/slide7.xml"/><Relationship Id="rId34" Type="http://customschemas.google.com/relationships/presentationmetadata" Target="metadata"/><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Slide 1 — Cover</a:t>
            </a:r>
            <a:endParaRPr b="1"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latin typeface="Arial"/>
                <a:ea typeface="Arial"/>
                <a:cs typeface="Arial"/>
                <a:sym typeface="Arial"/>
              </a:rPr>
              <a:t>株式会社 KaiyouIT → Công ty Cổ phần KaiyouIT</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テクノロジーで、"伴走型共創"を加速する → </a:t>
            </a:r>
            <a:r>
              <a:rPr i="1" lang="en-US" sz="1100">
                <a:latin typeface="Arial"/>
                <a:ea typeface="Arial"/>
                <a:cs typeface="Arial"/>
                <a:sym typeface="Arial"/>
              </a:rPr>
              <a:t>Tăng tốc "đồng hành – đồng sáng tạo" bằng công nghệ</a:t>
            </a:r>
            <a:endParaRPr i="1"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Locommit Japan株式会社 御中 → Kính gửi Công ty Locommit Japan</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2026年7月27日｜会社紹介・AI駆動開発のご紹介 → 27/7/2026 | Giới thiệu công ty &amp; phát triển AI-driven</a:t>
            </a:r>
            <a:endParaRPr sz="1100">
              <a:latin typeface="Arial"/>
              <a:ea typeface="Arial"/>
              <a:cs typeface="Arial"/>
              <a:sym typeface="Arial"/>
            </a:endParaRPr>
          </a:p>
          <a:p>
            <a:pPr indent="0" lvl="0" marL="0" rtl="0" algn="l">
              <a:lnSpc>
                <a:spcPct val="100000"/>
              </a:lnSpc>
              <a:spcBef>
                <a:spcPts val="1200"/>
              </a:spcBef>
              <a:spcAft>
                <a:spcPts val="0"/>
              </a:spcAft>
              <a:buSzPts val="1400"/>
              <a:buNone/>
            </a:pPr>
            <a:r>
              <a:t/>
            </a:r>
            <a:endParaRPr sz="1100">
              <a:latin typeface="Arial"/>
              <a:ea typeface="Arial"/>
              <a:cs typeface="Arial"/>
              <a:sym typeface="Arial"/>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g3f5b2d3137e_4_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8" name="Google Shape;228;g3f5b2d3137e_4_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9" name="Google Shape;229;g3f5b2d3137e_4_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4" name="Google Shape;234;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Slide 9 — EC実績②：越境EC &amp; B2Bマーケットプレイス / EC ②: EC xuyên biên giới &amp; sàn B2B</a:t>
            </a:r>
            <a:endParaRPr b="1"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latin typeface="Arial"/>
                <a:ea typeface="Arial"/>
                <a:cs typeface="Arial"/>
                <a:sym typeface="Arial"/>
              </a:rPr>
              <a:t>Card trái — Hệ thống phân tích EC xuyên biên giới: </a:t>
            </a:r>
            <a:r>
              <a:rPr i="1" lang="en-US" sz="1100">
                <a:latin typeface="Arial"/>
                <a:ea typeface="Arial"/>
                <a:cs typeface="Arial"/>
                <a:sym typeface="Arial"/>
              </a:rPr>
              <a:t>dựa trên best-seller Amazon, tự động tính chênh lệch giá và tỷ suất lợi nhuận Nhật–Mỹ, hỗ trợ quyết định "nhập ở đâu, bán ở đâu"</a:t>
            </a:r>
            <a:r>
              <a:rPr lang="en-US" sz="1100">
                <a:latin typeface="Arial"/>
                <a:ea typeface="Arial"/>
                <a:cs typeface="Arial"/>
                <a:sym typeface="Arial"/>
              </a:rPr>
              <a:t> → Mô hình áp dụng được cho kinh doanh XNK Nhật–Hàn</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Card phải — Sàn B2B nông nghiệp: </a:t>
            </a:r>
            <a:r>
              <a:rPr i="1" lang="en-US" sz="1100">
                <a:latin typeface="Arial"/>
                <a:ea typeface="Arial"/>
                <a:cs typeface="Arial"/>
                <a:sym typeface="Arial"/>
              </a:rPr>
              <a:t>đảm nhận trọn gói từ thiết kế đến xây dựng; matching nông dân ⇄ đại lý, đăng mua bán, quản lý giao dịch — đầy đủ tính năng sàn B2B, xây từ zero</a:t>
            </a:r>
            <a:r>
              <a:rPr lang="en-US" sz="1100">
                <a:latin typeface="Arial"/>
                <a:ea typeface="Arial"/>
                <a:cs typeface="Arial"/>
                <a:sym typeface="Arial"/>
              </a:rPr>
              <a:t> → Chứng minh năng lực làm EC lớn "từ con số 0"</a:t>
            </a:r>
            <a:endParaRPr sz="1100">
              <a:latin typeface="Arial"/>
              <a:ea typeface="Arial"/>
              <a:cs typeface="Arial"/>
              <a:sym typeface="Arial"/>
            </a:endParaRPr>
          </a:p>
          <a:p>
            <a:pPr indent="0" lvl="0" marL="0" rtl="0" algn="l">
              <a:lnSpc>
                <a:spcPct val="115000"/>
              </a:lnSpc>
              <a:spcBef>
                <a:spcPts val="1200"/>
              </a:spcBef>
              <a:spcAft>
                <a:spcPts val="0"/>
              </a:spcAft>
              <a:buSzPts val="1400"/>
              <a:buNone/>
            </a:pPr>
            <a:r>
              <a:rPr lang="en-US" sz="1100">
                <a:latin typeface="Arial"/>
                <a:ea typeface="Arial"/>
                <a:cs typeface="Arial"/>
                <a:sym typeface="Arial"/>
              </a:rPr>
              <a:t>===</a:t>
            </a:r>
            <a:endParaRPr sz="1100">
              <a:latin typeface="Arial"/>
              <a:ea typeface="Arial"/>
              <a:cs typeface="Arial"/>
              <a:sym typeface="Arial"/>
            </a:endParaRPr>
          </a:p>
          <a:p>
            <a:pPr indent="0" lvl="0" marL="0" rtl="0" algn="l">
              <a:lnSpc>
                <a:spcPct val="100000"/>
              </a:lnSpc>
              <a:spcBef>
                <a:spcPts val="1200"/>
              </a:spcBef>
              <a:spcAft>
                <a:spcPts val="0"/>
              </a:spcAft>
              <a:buClr>
                <a:schemeClr val="dk1"/>
              </a:buClr>
              <a:buSzPts val="1100"/>
              <a:buFont typeface="Arial"/>
              <a:buNone/>
            </a:pPr>
            <a:r>
              <a:rPr lang="en-US"/>
              <a:t>- AmazonLeak: Dự án này tổng quan là về Dropshipping, khách hàng mua bán 2 chiều giữa Nhật Bản và Mỹ dự trên best seller của Amazon, Mỗi sản phẩm ở thị trường thì sẽ có giá cả khác nhau, và dựa vào lợi suất để khách hàng xem việc nhập từ Mỹ hay bán vào thị trường Mỹ. Và cũng tương tự thị trường Nhật Bản.</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15000"/>
              </a:lnSpc>
              <a:spcBef>
                <a:spcPts val="1200"/>
              </a:spcBef>
              <a:spcAft>
                <a:spcPts val="0"/>
              </a:spcAft>
              <a:buClr>
                <a:schemeClr val="dk1"/>
              </a:buClr>
              <a:buSzPts val="1100"/>
              <a:buFont typeface="Arial"/>
              <a:buNone/>
            </a:pPr>
            <a:r>
              <a:t/>
            </a:r>
            <a:endParaRPr b="1" i="1" sz="1100">
              <a:latin typeface="Arial"/>
              <a:ea typeface="Arial"/>
              <a:cs typeface="Arial"/>
              <a:sym typeface="Arial"/>
            </a:endParaRPr>
          </a:p>
          <a:p>
            <a:pPr indent="0" lvl="0" marL="0" rtl="0" algn="l">
              <a:lnSpc>
                <a:spcPct val="115000"/>
              </a:lnSpc>
              <a:spcBef>
                <a:spcPts val="1200"/>
              </a:spcBef>
              <a:spcAft>
                <a:spcPts val="0"/>
              </a:spcAft>
              <a:buSzPts val="1400"/>
              <a:buNone/>
            </a:pPr>
            <a:r>
              <a:t/>
            </a:r>
            <a:endParaRPr sz="1100">
              <a:latin typeface="Arial"/>
              <a:ea typeface="Arial"/>
              <a:cs typeface="Arial"/>
              <a:sym typeface="Arial"/>
            </a:endParaRPr>
          </a:p>
          <a:p>
            <a:pPr indent="0" lvl="0" marL="0" rtl="0" algn="l">
              <a:lnSpc>
                <a:spcPct val="100000"/>
              </a:lnSpc>
              <a:spcBef>
                <a:spcPts val="1200"/>
              </a:spcBef>
              <a:spcAft>
                <a:spcPts val="0"/>
              </a:spcAft>
              <a:buSzPts val="1400"/>
              <a:buNone/>
            </a:pPr>
            <a:r>
              <a:t/>
            </a:r>
            <a:endParaRPr/>
          </a:p>
        </p:txBody>
      </p:sp>
      <p:sp>
        <p:nvSpPr>
          <p:cNvPr id="235" name="Google Shape;235;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g3f5b2d3137e_4_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5" name="Google Shape;255;g3f5b2d3137e_4_4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6" name="Google Shape;256;g3f5b2d3137e_4_4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g3f5b2d3137e_4_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1" name="Google Shape;261;g3f5b2d3137e_4_5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2" name="Google Shape;262;g3f5b2d3137e_4_5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7" name="Google Shape;267;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Slide 10 — EC実績③：VR連動EC / EC ③: EC liên kết VR — kết hợp trải nghiệm ảo và bán hàng thật</a:t>
            </a:r>
            <a:endParaRPr b="1"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latin typeface="Arial"/>
                <a:ea typeface="Arial"/>
                <a:cs typeface="Arial"/>
                <a:sym typeface="Arial"/>
              </a:rPr>
              <a:t>Khái quát: xây nền tảng EC bên trong dịch vụ VR kiểu game định vị cho thị trường Nhật</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Chức năng chính: bán sản phẩm ảo trong game + sản phẩm thật · quản lý tập trung đơn hàng – thanh toán – trạng thái giao vận · đầy đủ tính năng như EC thông thường, liên động với không gian VR</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Khung tối: 「世界観 × コマース」→ </a:t>
            </a:r>
            <a:r>
              <a:rPr i="1" lang="en-US" sz="1100">
                <a:latin typeface="Arial"/>
                <a:ea typeface="Arial"/>
                <a:cs typeface="Arial"/>
                <a:sym typeface="Arial"/>
              </a:rPr>
              <a:t>"Thế giới quan × Thương mại" — thực tích có độ tương thích rất cao với công ty creative coi trọng xây dựng thế giới quan thương hiệu. Chúng tôi có thể đồng hành từ khâu lên ý tưởng kết nối trải nghiệm và EC.</a:t>
            </a:r>
            <a:endParaRPr i="1" sz="1100">
              <a:latin typeface="Arial"/>
              <a:ea typeface="Arial"/>
              <a:cs typeface="Arial"/>
              <a:sym typeface="Arial"/>
            </a:endParaRPr>
          </a:p>
          <a:p>
            <a:pPr indent="0" lvl="0" marL="0" rtl="0" algn="l">
              <a:lnSpc>
                <a:spcPct val="115000"/>
              </a:lnSpc>
              <a:spcBef>
                <a:spcPts val="1200"/>
              </a:spcBef>
              <a:spcAft>
                <a:spcPts val="0"/>
              </a:spcAft>
              <a:buSzPts val="1400"/>
              <a:buNone/>
            </a:pPr>
            <a:r>
              <a:rPr i="1" lang="en-US" sz="1100">
                <a:latin typeface="Arial"/>
                <a:ea typeface="Arial"/>
                <a:cs typeface="Arial"/>
                <a:sym typeface="Arial"/>
              </a:rPr>
              <a:t>===</a:t>
            </a:r>
            <a:endParaRPr/>
          </a:p>
          <a:p>
            <a:pPr indent="0" lvl="0" marL="0" rtl="0" algn="l">
              <a:lnSpc>
                <a:spcPct val="100000"/>
              </a:lnSpc>
              <a:spcBef>
                <a:spcPts val="1200"/>
              </a:spcBef>
              <a:spcAft>
                <a:spcPts val="0"/>
              </a:spcAft>
              <a:buClr>
                <a:schemeClr val="dk1"/>
              </a:buClr>
              <a:buSzPts val="1100"/>
              <a:buFont typeface="Arial"/>
              <a:buNone/>
            </a:pPr>
            <a:r>
              <a:rPr lang="en-US"/>
              <a:t>- Lưu/phát Kho: Dự án này là dự án con của một hệ thống VR bên chúng tôi làm cho khách hàng Nhật, dự án VR thì giống game Pokemon ở bên Nhật Bản. Trong dự án VR thì sẽ có bán các sản phẩm ảo trong game và bán sản phẩm thực tế. Dự án kho này sẽ quản lý tất cả đơn hàng, thanh toán , trạng thái chuyển phát của người dùng khi đặt mua sản phẩm. Đây là dự án như 1 EC thông thường.</a:t>
            </a:r>
            <a:endParaRPr i="1" sz="1100">
              <a:latin typeface="Arial"/>
              <a:ea typeface="Arial"/>
              <a:cs typeface="Arial"/>
              <a:sym typeface="Arial"/>
            </a:endParaRPr>
          </a:p>
          <a:p>
            <a:pPr indent="0" lvl="0" marL="0" rtl="0" algn="l">
              <a:lnSpc>
                <a:spcPct val="100000"/>
              </a:lnSpc>
              <a:spcBef>
                <a:spcPts val="0"/>
              </a:spcBef>
              <a:spcAft>
                <a:spcPts val="0"/>
              </a:spcAft>
              <a:buSzPts val="1400"/>
              <a:buNone/>
            </a:pPr>
            <a:r>
              <a:t/>
            </a:r>
            <a:endParaRPr/>
          </a:p>
        </p:txBody>
      </p:sp>
      <p:sp>
        <p:nvSpPr>
          <p:cNvPr id="268" name="Google Shape;268;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g3f5b2d3137e_4_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6" name="Google Shape;286;g3f5b2d3137e_4_5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7" name="Google Shape;287;g3f5b2d3137e_4_5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g3f5b2d3137e_4_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2" name="Google Shape;292;g3f5b2d3137e_4_6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3" name="Google Shape;293;g3f5b2d3137e_4_6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8" name="Google Shape;298;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Slide 11 — AI駆動型開発とは / Phát triển AI-driven là gì</a:t>
            </a:r>
            <a:endParaRPr b="1"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latin typeface="Arial"/>
                <a:ea typeface="Arial"/>
                <a:cs typeface="Arial"/>
                <a:sym typeface="Arial"/>
              </a:rPr>
              <a:t>Định nghĩa: đưa AI vào toàn bộ công đoạn phát triển, </a:t>
            </a:r>
            <a:r>
              <a:rPr b="1" lang="en-US" sz="1100">
                <a:latin typeface="Arial"/>
                <a:ea typeface="Arial"/>
                <a:cs typeface="Arial"/>
                <a:sym typeface="Arial"/>
              </a:rPr>
              <a:t>con người là người phán đoán chất lượng</a:t>
            </a:r>
            <a:endParaRPr b="1"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Dải 7 công đoạn (AI hỗ trợ – tự động hóa, toàn SDLC): Định nghĩa yêu cầu → Prototype → Thiết kế → Lập trình → Kiểm thử → Review → Tài liệu</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Dải cam: </a:t>
            </a:r>
            <a:r>
              <a:rPr i="1" lang="en-US" sz="1100">
                <a:latin typeface="Arial"/>
                <a:ea typeface="Arial"/>
                <a:cs typeface="Arial"/>
                <a:sym typeface="Arial"/>
              </a:rPr>
              <a:t>Ở từng công đoạn, con người thực hiện review – phê duyệt – xử lý ngoại lệ (phán đoán chất lượng)</a:t>
            </a:r>
            <a:endParaRPr i="1"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Công thức: AI hỗ trợ &amp; tự động hóa công đoạn × Con người phán đoán chất lượng ＝ Phát triển AI-driven</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Dòng chốt: </a:t>
            </a:r>
            <a:r>
              <a:rPr i="1" lang="en-US" sz="1100">
                <a:latin typeface="Arial"/>
                <a:ea typeface="Arial"/>
                <a:cs typeface="Arial"/>
                <a:sym typeface="Arial"/>
              </a:rPr>
              <a:t>Giá trị không chỉ là "nhanh" — mà là ngắn hạn giao hàng trong khi vẫn quản lý được chất lượng, tiến độ, rủi ro</a:t>
            </a:r>
            <a:endParaRPr i="1" sz="1100">
              <a:latin typeface="Arial"/>
              <a:ea typeface="Arial"/>
              <a:cs typeface="Arial"/>
              <a:sym typeface="Arial"/>
            </a:endParaRPr>
          </a:p>
          <a:p>
            <a:pPr indent="0" lvl="0" marL="0" rtl="0" algn="l">
              <a:lnSpc>
                <a:spcPct val="115000"/>
              </a:lnSpc>
              <a:spcBef>
                <a:spcPts val="1200"/>
              </a:spcBef>
              <a:spcAft>
                <a:spcPts val="0"/>
              </a:spcAft>
              <a:buSzPts val="1400"/>
              <a:buNone/>
            </a:pPr>
            <a:r>
              <a:rPr lang="en-US" sz="1100">
                <a:latin typeface="Arial"/>
                <a:ea typeface="Arial"/>
                <a:cs typeface="Arial"/>
                <a:sym typeface="Arial"/>
              </a:rPr>
              <a:t>===</a:t>
            </a:r>
            <a:endParaRPr sz="1100">
              <a:latin typeface="Arial"/>
              <a:ea typeface="Arial"/>
              <a:cs typeface="Arial"/>
              <a:sym typeface="Arial"/>
            </a:endParaRPr>
          </a:p>
          <a:p>
            <a:pPr indent="0" lvl="0" marL="0" rtl="0" algn="l">
              <a:lnSpc>
                <a:spcPct val="115000"/>
              </a:lnSpc>
              <a:spcBef>
                <a:spcPts val="1200"/>
              </a:spcBef>
              <a:spcAft>
                <a:spcPts val="0"/>
              </a:spcAft>
              <a:buSzPts val="1400"/>
              <a:buNone/>
            </a:pPr>
            <a:r>
              <a:rPr lang="en-US" sz="1100">
                <a:latin typeface="Arial"/>
                <a:ea typeface="Arial"/>
                <a:cs typeface="Arial"/>
                <a:sym typeface="Arial"/>
              </a:rPr>
              <a:t>Xin chào mọi người, tôi là Hoàng, CAIO — Giám đốc AI của công ty. Hôm nay tôi xin được phép chia sẻ về mô hình phát triển AI-driven của chúng tôi. AI-driven, nói đơn giản, là chúng tôi không chỉ dùng AI để hỗ trợ viết code — mà là đưa AI vào </a:t>
            </a:r>
            <a:r>
              <a:rPr b="1" lang="en-US" sz="1100">
                <a:latin typeface="Arial"/>
                <a:ea typeface="Arial"/>
                <a:cs typeface="Arial"/>
                <a:sym typeface="Arial"/>
              </a:rPr>
              <a:t>toàn bộ</a:t>
            </a:r>
            <a:r>
              <a:rPr lang="en-US" sz="1100">
                <a:latin typeface="Arial"/>
                <a:ea typeface="Arial"/>
                <a:cs typeface="Arial"/>
                <a:sym typeface="Arial"/>
              </a:rPr>
              <a:t> quy trình: từ định nghĩa yêu cầu, thiết kế, lập trình, kiểm thử, review, cho đến viết tài liệu.</a:t>
            </a:r>
            <a:endParaRPr sz="1100">
              <a:latin typeface="Arial"/>
              <a:ea typeface="Arial"/>
              <a:cs typeface="Arial"/>
              <a:sym typeface="Arial"/>
            </a:endParaRPr>
          </a:p>
          <a:p>
            <a:pPr indent="0" lvl="0" marL="0" rtl="0" algn="l">
              <a:lnSpc>
                <a:spcPct val="115000"/>
              </a:lnSpc>
              <a:spcBef>
                <a:spcPts val="1200"/>
              </a:spcBef>
              <a:spcAft>
                <a:spcPts val="0"/>
              </a:spcAft>
              <a:buSzPts val="1400"/>
              <a:buNone/>
            </a:pPr>
            <a:r>
              <a:rPr lang="en-US" sz="1100">
                <a:latin typeface="Arial"/>
                <a:ea typeface="Arial"/>
                <a:cs typeface="Arial"/>
                <a:sym typeface="Arial"/>
              </a:rPr>
              <a:t>Tuy nhiên — chúng tôi </a:t>
            </a:r>
            <a:r>
              <a:rPr b="1" lang="en-US" sz="1100">
                <a:latin typeface="Arial"/>
                <a:ea typeface="Arial"/>
                <a:cs typeface="Arial"/>
                <a:sym typeface="Arial"/>
              </a:rPr>
              <a:t>không</a:t>
            </a:r>
            <a:r>
              <a:rPr lang="en-US" sz="1100">
                <a:latin typeface="Arial"/>
                <a:ea typeface="Arial"/>
                <a:cs typeface="Arial"/>
                <a:sym typeface="Arial"/>
              </a:rPr>
              <a:t> giao phó tất cả cho AI. Các bạn nhìn dải màu cam phía dưới sơ đồ: ở từng công đoạn, luôn có </a:t>
            </a:r>
            <a:r>
              <a:rPr b="1" lang="en-US" sz="1100">
                <a:latin typeface="Arial"/>
                <a:ea typeface="Arial"/>
                <a:cs typeface="Arial"/>
                <a:sym typeface="Arial"/>
              </a:rPr>
              <a:t>con người</a:t>
            </a:r>
            <a:r>
              <a:rPr lang="en-US" sz="1100">
                <a:latin typeface="Arial"/>
                <a:ea typeface="Arial"/>
                <a:cs typeface="Arial"/>
                <a:sym typeface="Arial"/>
              </a:rPr>
              <a:t> review và phê duyệt. Trách nhiệm cuối cùng về chất lượng thuộc về con người.</a:t>
            </a:r>
            <a:endParaRPr sz="1100">
              <a:latin typeface="Arial"/>
              <a:ea typeface="Arial"/>
              <a:cs typeface="Arial"/>
              <a:sym typeface="Arial"/>
            </a:endParaRPr>
          </a:p>
          <a:p>
            <a:pPr indent="0" lvl="0" marL="0" rtl="0" algn="l">
              <a:lnSpc>
                <a:spcPct val="115000"/>
              </a:lnSpc>
              <a:spcBef>
                <a:spcPts val="1200"/>
              </a:spcBef>
              <a:spcAft>
                <a:spcPts val="0"/>
              </a:spcAft>
              <a:buSzPts val="1400"/>
              <a:buNone/>
            </a:pPr>
            <a:r>
              <a:rPr lang="en-US" sz="1100">
                <a:latin typeface="Arial"/>
                <a:ea typeface="Arial"/>
                <a:cs typeface="Arial"/>
                <a:sym typeface="Arial"/>
              </a:rPr>
              <a:t>Chúng tôi tận dụng sức mạnh và tốc độ của AI cùng với sự phán đoán và ra quyết định của con người, làm cho  tiến độ được thúc đẩy nhanh chóng trong khi chất lượng và rủi ro được kiểm soát chặt chẽ.</a:t>
            </a:r>
            <a:endParaRPr sz="1100">
              <a:latin typeface="Arial"/>
              <a:ea typeface="Arial"/>
              <a:cs typeface="Arial"/>
              <a:sym typeface="Arial"/>
            </a:endParaRPr>
          </a:p>
          <a:p>
            <a:pPr indent="0" lvl="0" marL="0" rtl="0" algn="l">
              <a:lnSpc>
                <a:spcPct val="115000"/>
              </a:lnSpc>
              <a:spcBef>
                <a:spcPts val="1200"/>
              </a:spcBef>
              <a:spcAft>
                <a:spcPts val="1200"/>
              </a:spcAft>
              <a:buSzPts val="1400"/>
              <a:buNone/>
            </a:pPr>
            <a:r>
              <a:rPr lang="en-US" sz="1100">
                <a:latin typeface="Arial"/>
                <a:ea typeface="Arial"/>
                <a:cs typeface="Arial"/>
                <a:sym typeface="Arial"/>
              </a:rPr>
              <a:t> Đó là AI-driven của KaiyouIT.</a:t>
            </a:r>
            <a:endParaRPr/>
          </a:p>
        </p:txBody>
      </p:sp>
      <p:sp>
        <p:nvSpPr>
          <p:cNvPr id="299" name="Google Shape;299;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7" name="Google Shape;327;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Slide 12 — AI活用事例：大手物流グループ 設計・テスト自動化PoC / Case study: PoC tự động hóa thiết kế &amp; kiểm thử cho tập đoàn logistics lớn</a:t>
            </a:r>
            <a:endParaRPr b="1"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latin typeface="Arial"/>
                <a:ea typeface="Arial"/>
                <a:cs typeface="Arial"/>
                <a:sym typeface="Arial"/>
              </a:rPr>
              <a:t>概要 (Khái quát): PoC chung với công ty IT trực thuộc tập đoàn logistics lớn trong nước (~5 tháng). Đối tượng: thiết kế chi tiết &amp; kiểm thử đơn vị màn hình. Công nghệ: GitHub Copilot · AI Agent · Playwright</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結果 (Kết quả – số đo thực): Card 1 — Tự sinh tài liệu thiết kế chi tiết: </a:t>
            </a:r>
            <a:r>
              <a:rPr i="1" lang="en-US" sz="1100">
                <a:latin typeface="Arial"/>
                <a:ea typeface="Arial"/>
                <a:cs typeface="Arial"/>
                <a:sym typeface="Arial"/>
              </a:rPr>
              <a:t>độ phủ guideline 100% | sửa do sai nội dung: 0 lần | thời gian sinh bản đầu: FE 7 phút / BE 12 phút</a:t>
            </a:r>
            <a:r>
              <a:rPr lang="en-US" sz="1100">
                <a:latin typeface="Arial"/>
                <a:ea typeface="Arial"/>
                <a:cs typeface="Arial"/>
                <a:sym typeface="Arial"/>
              </a:rPr>
              <a:t> · Card 2 — Tự động hóa kiểm thử màn hình: </a:t>
            </a:r>
            <a:r>
              <a:rPr i="1" lang="en-US" sz="1100">
                <a:latin typeface="Arial"/>
                <a:ea typeface="Arial"/>
                <a:cs typeface="Arial"/>
                <a:sym typeface="Arial"/>
              </a:rPr>
              <a:t>nhân rộng đến 104 test case, tỷ lệ tự động hóa cuối 100% (từ chạy → chẩn đoán lỗi → tự sửa)</a:t>
            </a:r>
            <a:endParaRPr i="1"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示唆 (Bài học): ① Giới hạn phạm vi kiểm chứng nhỏ, xác nhận kết quả rồi mới nhân rộng ② Nạp rule riêng của dự án (quy tắc đặt tên, phương châm thiết kế) cho AI để output ổn định ③ Bắt buộc gắn vòng lặp review của con người + cải thiện, tích lũy tri thức</a:t>
            </a:r>
            <a:endParaRPr sz="1100">
              <a:latin typeface="Arial"/>
              <a:ea typeface="Arial"/>
              <a:cs typeface="Arial"/>
              <a:sym typeface="Arial"/>
            </a:endParaRPr>
          </a:p>
          <a:p>
            <a:pPr indent="0" lvl="0" marL="0" rtl="0" algn="l">
              <a:lnSpc>
                <a:spcPct val="115000"/>
              </a:lnSpc>
              <a:spcBef>
                <a:spcPts val="1200"/>
              </a:spcBef>
              <a:spcAft>
                <a:spcPts val="0"/>
              </a:spcAft>
              <a:buSzPts val="1400"/>
              <a:buNone/>
            </a:pPr>
            <a:r>
              <a:rPr lang="en-US" sz="1100">
                <a:latin typeface="Arial"/>
                <a:ea typeface="Arial"/>
                <a:cs typeface="Arial"/>
                <a:sym typeface="Arial"/>
              </a:rPr>
              <a:t>===</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Nói lý thuyết thì khó hình dung, nên tôi xin chia sẻ một dự án thật. Chúng tôi đã làm PoC khoảng 5 tháng với công ty IT trực thuộc một tập đoàn logistics lớn của Nhật. </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Phạm vi áp dụng: công đoạn thiết kế chi tiết và </a:t>
            </a:r>
            <a:r>
              <a:rPr lang="en-US" sz="1100">
                <a:latin typeface="Arial"/>
                <a:ea typeface="Arial"/>
                <a:cs typeface="Arial"/>
                <a:sym typeface="Arial"/>
              </a:rPr>
              <a:t>kiểm thử màn hình</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Kết quả phần tự sinh tài liệu thiết kế: độ phủ — </a:t>
            </a:r>
            <a:r>
              <a:rPr b="1" lang="en-US" sz="1100">
                <a:latin typeface="Arial"/>
                <a:ea typeface="Arial"/>
                <a:cs typeface="Arial"/>
                <a:sym typeface="Arial"/>
              </a:rPr>
              <a:t>100%</a:t>
            </a:r>
            <a:r>
              <a:rPr lang="en-US" sz="1100">
                <a:latin typeface="Arial"/>
                <a:ea typeface="Arial"/>
                <a:cs typeface="Arial"/>
                <a:sym typeface="Arial"/>
              </a:rPr>
              <a:t>. Số lần phải sửa do sai nội dung — </a:t>
            </a:r>
            <a:r>
              <a:rPr b="1" lang="en-US" sz="1100">
                <a:latin typeface="Arial"/>
                <a:ea typeface="Arial"/>
                <a:cs typeface="Arial"/>
                <a:sym typeface="Arial"/>
              </a:rPr>
              <a:t>0 lần</a:t>
            </a:r>
            <a:r>
              <a:rPr lang="en-US" sz="1100">
                <a:latin typeface="Arial"/>
                <a:ea typeface="Arial"/>
                <a:cs typeface="Arial"/>
                <a:sym typeface="Arial"/>
              </a:rPr>
              <a:t>. Và thời gian tạo </a:t>
            </a:r>
            <a:r>
              <a:rPr lang="en-US" sz="1100">
                <a:latin typeface="Arial"/>
                <a:ea typeface="Arial"/>
                <a:cs typeface="Arial"/>
                <a:sym typeface="Arial"/>
              </a:rPr>
              <a:t>version</a:t>
            </a:r>
            <a:r>
              <a:rPr lang="en-US" sz="1100">
                <a:latin typeface="Arial"/>
                <a:ea typeface="Arial"/>
                <a:cs typeface="Arial"/>
                <a:sym typeface="Arial"/>
              </a:rPr>
              <a:t> đầu tiên: frontend </a:t>
            </a:r>
            <a:r>
              <a:rPr b="1" lang="en-US" sz="1100">
                <a:latin typeface="Arial"/>
                <a:ea typeface="Arial"/>
                <a:cs typeface="Arial"/>
                <a:sym typeface="Arial"/>
              </a:rPr>
              <a:t>7 phút</a:t>
            </a:r>
            <a:r>
              <a:rPr lang="en-US" sz="1100">
                <a:latin typeface="Arial"/>
                <a:ea typeface="Arial"/>
                <a:cs typeface="Arial"/>
                <a:sym typeface="Arial"/>
              </a:rPr>
              <a:t>, backend </a:t>
            </a:r>
            <a:r>
              <a:rPr b="1" lang="en-US" sz="1100">
                <a:latin typeface="Arial"/>
                <a:ea typeface="Arial"/>
                <a:cs typeface="Arial"/>
                <a:sym typeface="Arial"/>
              </a:rPr>
              <a:t>12 phút</a:t>
            </a:r>
            <a:r>
              <a:rPr lang="en-US" sz="1100">
                <a:latin typeface="Arial"/>
                <a:ea typeface="Arial"/>
                <a:cs typeface="Arial"/>
                <a:sym typeface="Arial"/>
              </a:rPr>
              <a:t> -&gt; Đây là công việc mà trước đây con người mất </a:t>
            </a:r>
            <a:r>
              <a:rPr b="1" lang="en-US" sz="1100">
                <a:latin typeface="Arial"/>
                <a:ea typeface="Arial"/>
                <a:cs typeface="Arial"/>
                <a:sym typeface="Arial"/>
              </a:rPr>
              <a:t>vài tuần</a:t>
            </a:r>
            <a:r>
              <a:rPr lang="en-US" sz="1100">
                <a:latin typeface="Arial"/>
                <a:ea typeface="Arial"/>
                <a:cs typeface="Arial"/>
                <a:sym typeface="Arial"/>
              </a:rPr>
              <a:t>.</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Phần tự động hóa việc kiểm thử: chúng tôi nhân rộng đến 104 test case, và tỷ lệ tự động hóa cuối cùng đạt </a:t>
            </a:r>
            <a:r>
              <a:rPr b="1" lang="en-US" sz="1100">
                <a:latin typeface="Arial"/>
                <a:ea typeface="Arial"/>
                <a:cs typeface="Arial"/>
                <a:sym typeface="Arial"/>
              </a:rPr>
              <a:t>100%</a:t>
            </a:r>
            <a:r>
              <a:rPr lang="en-US" sz="1100">
                <a:latin typeface="Arial"/>
                <a:ea typeface="Arial"/>
                <a:cs typeface="Arial"/>
                <a:sym typeface="Arial"/>
              </a:rPr>
              <a:t>. Không chỉ chạy test — khi test fail, AI tự chẩn đoán nguyên nhân và tự sửa.</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Từ dự án này, chúng tôi rút ra 3 bài học.</a:t>
            </a:r>
            <a:endParaRPr sz="1100">
              <a:latin typeface="Arial"/>
              <a:ea typeface="Arial"/>
              <a:cs typeface="Arial"/>
              <a:sym typeface="Arial"/>
            </a:endParaRPr>
          </a:p>
          <a:p>
            <a:pPr indent="-298450" lvl="0" marL="457200" rtl="0" algn="l">
              <a:lnSpc>
                <a:spcPct val="115000"/>
              </a:lnSpc>
              <a:spcBef>
                <a:spcPts val="1200"/>
              </a:spcBef>
              <a:spcAft>
                <a:spcPts val="0"/>
              </a:spcAft>
              <a:buSzPts val="1100"/>
              <a:buFont typeface="Arial"/>
              <a:buAutoNum type="arabicPeriod"/>
            </a:pPr>
            <a:r>
              <a:rPr lang="en-US" sz="1100">
                <a:latin typeface="Arial"/>
                <a:ea typeface="Arial"/>
                <a:cs typeface="Arial"/>
                <a:sym typeface="Arial"/>
              </a:rPr>
              <a:t>Chia nhỏ scope, kiểm chứng, thấy kết quả rồi mới nhân rộng.</a:t>
            </a:r>
            <a:endParaRPr sz="1100">
              <a:latin typeface="Arial"/>
              <a:ea typeface="Arial"/>
              <a:cs typeface="Arial"/>
              <a:sym typeface="Arial"/>
            </a:endParaRPr>
          </a:p>
          <a:p>
            <a:pPr indent="-298450" lvl="0" marL="457200" rtl="0" algn="l">
              <a:lnSpc>
                <a:spcPct val="115000"/>
              </a:lnSpc>
              <a:spcBef>
                <a:spcPts val="0"/>
              </a:spcBef>
              <a:spcAft>
                <a:spcPts val="0"/>
              </a:spcAft>
              <a:buSzPts val="1100"/>
              <a:buFont typeface="Arial"/>
              <a:buAutoNum type="arabicPeriod"/>
            </a:pPr>
            <a:r>
              <a:rPr lang="en-US" sz="1100">
                <a:latin typeface="Arial"/>
                <a:ea typeface="Arial"/>
                <a:cs typeface="Arial"/>
                <a:sym typeface="Arial"/>
              </a:rPr>
              <a:t>Phải "dạy" AI các quy tắc riêng của từng dự án — </a:t>
            </a:r>
            <a:r>
              <a:rPr lang="en-US" sz="1100">
                <a:latin typeface="Arial"/>
                <a:ea typeface="Arial"/>
                <a:cs typeface="Arial"/>
                <a:sym typeface="Arial"/>
              </a:rPr>
              <a:t>ex coding convention</a:t>
            </a:r>
            <a:r>
              <a:rPr lang="en-US" sz="1100">
                <a:latin typeface="Arial"/>
                <a:ea typeface="Arial"/>
                <a:cs typeface="Arial"/>
                <a:sym typeface="Arial"/>
              </a:rPr>
              <a:t>, nguyên tắc thiết kế — thì output mới ổn định.</a:t>
            </a:r>
            <a:endParaRPr sz="1100">
              <a:latin typeface="Arial"/>
              <a:ea typeface="Arial"/>
              <a:cs typeface="Arial"/>
              <a:sym typeface="Arial"/>
            </a:endParaRPr>
          </a:p>
          <a:p>
            <a:pPr indent="-298450" lvl="0" marL="457200" rtl="0" algn="l">
              <a:lnSpc>
                <a:spcPct val="115000"/>
              </a:lnSpc>
              <a:spcBef>
                <a:spcPts val="0"/>
              </a:spcBef>
              <a:spcAft>
                <a:spcPts val="0"/>
              </a:spcAft>
              <a:buSzPts val="1100"/>
              <a:buFont typeface="Arial"/>
              <a:buAutoNum type="arabicPeriod"/>
            </a:pPr>
            <a:r>
              <a:rPr lang="en-US" sz="1100">
                <a:latin typeface="Arial"/>
                <a:ea typeface="Arial"/>
                <a:cs typeface="Arial"/>
                <a:sym typeface="Arial"/>
              </a:rPr>
              <a:t>Luôn luôn gắn vòng lặp con người review và cải thiện.</a:t>
            </a:r>
            <a:endParaRPr sz="1100">
              <a:latin typeface="Arial"/>
              <a:ea typeface="Arial"/>
              <a:cs typeface="Arial"/>
              <a:sym typeface="Arial"/>
            </a:endParaRPr>
          </a:p>
          <a:p>
            <a:pPr indent="0" lvl="0" marL="0" rtl="0" algn="l">
              <a:lnSpc>
                <a:spcPct val="115000"/>
              </a:lnSpc>
              <a:spcBef>
                <a:spcPts val="1200"/>
              </a:spcBef>
              <a:spcAft>
                <a:spcPts val="0"/>
              </a:spcAft>
              <a:buSzPts val="1400"/>
              <a:buNone/>
            </a:pPr>
            <a:r>
              <a:rPr lang="en-US" sz="1100">
                <a:latin typeface="Arial"/>
                <a:ea typeface="Arial"/>
                <a:cs typeface="Arial"/>
                <a:sym typeface="Arial"/>
              </a:rPr>
              <a:t>Chúng tôi đã biến việc sử dụng AI trong phát triển phần mềm thành một quy trình sản xuất mang tính ổn định.</a:t>
            </a:r>
            <a:endParaRPr sz="1100">
              <a:latin typeface="Arial"/>
              <a:ea typeface="Arial"/>
              <a:cs typeface="Arial"/>
              <a:sym typeface="Arial"/>
            </a:endParaRPr>
          </a:p>
          <a:p>
            <a:pPr indent="0" lvl="0" marL="0" rtl="0" algn="l">
              <a:lnSpc>
                <a:spcPct val="100000"/>
              </a:lnSpc>
              <a:spcBef>
                <a:spcPts val="1200"/>
              </a:spcBef>
              <a:spcAft>
                <a:spcPts val="0"/>
              </a:spcAft>
              <a:buSzPts val="1400"/>
              <a:buNone/>
            </a:pPr>
            <a:r>
              <a:t/>
            </a:r>
            <a:endParaRPr/>
          </a:p>
        </p:txBody>
      </p:sp>
      <p:sp>
        <p:nvSpPr>
          <p:cNvPr id="328" name="Google Shape;328;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9" name="Google Shape;349;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Slide 13 — 定量効果Hiệu quả định lượng </a:t>
            </a:r>
            <a:endParaRPr b="1"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latin typeface="Arial"/>
                <a:ea typeface="Arial"/>
                <a:cs typeface="Arial"/>
                <a:sym typeface="Arial"/>
              </a:rPr>
              <a:t>Bảng (số đo thực của công ty): Rút ngắn thời hạn giao trung bình ~30% · Giảm bug ~15% · Công số xây UI ※ ~70% · Công số lập trình ※ ~75% · AI review Pull Request 100% (không tự động merge) — ※ số liệu tại pilot cụ thể</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Chú thích: </a:t>
            </a:r>
            <a:r>
              <a:rPr i="1" lang="en-US" sz="1100">
                <a:latin typeface="Arial"/>
                <a:ea typeface="Arial"/>
                <a:cs typeface="Arial"/>
                <a:sym typeface="Arial"/>
              </a:rPr>
              <a:t>Số liệu là thực tích quá khứ, không bảo đảm hiệu quả; hiệu quả thực tế được kiểm chứng và cụ thể hóa ở giai đoạn prototype</a:t>
            </a:r>
            <a:endParaRPr i="1" sz="1100">
              <a:latin typeface="Arial"/>
              <a:ea typeface="Arial"/>
              <a:cs typeface="Arial"/>
              <a:sym typeface="Arial"/>
            </a:endParaRPr>
          </a:p>
          <a:p>
            <a:pPr indent="0" lvl="0" marL="0" rtl="0" algn="l">
              <a:lnSpc>
                <a:spcPct val="115000"/>
              </a:lnSpc>
              <a:spcBef>
                <a:spcPts val="1200"/>
              </a:spcBef>
              <a:spcAft>
                <a:spcPts val="0"/>
              </a:spcAft>
              <a:buSzPts val="1400"/>
              <a:buNone/>
            </a:pPr>
            <a:r>
              <a:rPr i="1" lang="en-US" sz="1100">
                <a:latin typeface="Arial"/>
                <a:ea typeface="Arial"/>
                <a:cs typeface="Arial"/>
                <a:sym typeface="Arial"/>
              </a:rPr>
              <a:t>===</a:t>
            </a:r>
            <a:endParaRPr i="1"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Đây là bảng tổng hợp hiệu quả đo được của chúng tôi ở 1 dự án khác: thời hạn giao hàng trung bình rút ngắn khoảng </a:t>
            </a:r>
            <a:r>
              <a:rPr b="1" lang="en-US" sz="1100">
                <a:latin typeface="Arial"/>
                <a:ea typeface="Arial"/>
                <a:cs typeface="Arial"/>
                <a:sym typeface="Arial"/>
              </a:rPr>
              <a:t>30%</a:t>
            </a:r>
            <a:r>
              <a:rPr lang="en-US" sz="1100">
                <a:latin typeface="Arial"/>
                <a:ea typeface="Arial"/>
                <a:cs typeface="Arial"/>
                <a:sym typeface="Arial"/>
              </a:rPr>
              <a:t>, bug giảm khoảng </a:t>
            </a:r>
            <a:r>
              <a:rPr b="1" lang="en-US" sz="1100">
                <a:latin typeface="Arial"/>
                <a:ea typeface="Arial"/>
                <a:cs typeface="Arial"/>
                <a:sym typeface="Arial"/>
              </a:rPr>
              <a:t>15%</a:t>
            </a:r>
            <a:r>
              <a:rPr lang="en-US" sz="1100">
                <a:latin typeface="Arial"/>
                <a:ea typeface="Arial"/>
                <a:cs typeface="Arial"/>
                <a:sym typeface="Arial"/>
              </a:rPr>
              <a:t>. Ở một số task pilot cụ thể, công số xây UI giảm </a:t>
            </a:r>
            <a:r>
              <a:rPr b="1" lang="en-US" sz="1100">
                <a:latin typeface="Arial"/>
                <a:ea typeface="Arial"/>
                <a:cs typeface="Arial"/>
                <a:sym typeface="Arial"/>
              </a:rPr>
              <a:t>70%</a:t>
            </a:r>
            <a:r>
              <a:rPr lang="en-US" sz="1100">
                <a:latin typeface="Arial"/>
                <a:ea typeface="Arial"/>
                <a:cs typeface="Arial"/>
                <a:sym typeface="Arial"/>
              </a:rPr>
              <a:t>, công số lập trình giảm </a:t>
            </a:r>
            <a:r>
              <a:rPr b="1" lang="en-US" sz="1100">
                <a:latin typeface="Arial"/>
                <a:ea typeface="Arial"/>
                <a:cs typeface="Arial"/>
                <a:sym typeface="Arial"/>
              </a:rPr>
              <a:t>75%</a:t>
            </a:r>
            <a:r>
              <a:rPr lang="en-US" sz="1100">
                <a:latin typeface="Arial"/>
                <a:ea typeface="Arial"/>
                <a:cs typeface="Arial"/>
                <a:sym typeface="Arial"/>
              </a:rPr>
              <a:t>.</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Có một điều tôi xin nói thẳng: những con số này là thực tích quá khứ, không phải cam kết bảo đảm cho mọi dự án. Hiệu quả thay đổi tùy nội dung từng dự án.</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Và chính vì vậy, chúng tôi thường đề xuất cách làm: bắt đầu bằng một đợt kiểm chứng prototype nhỏ 2-4 tuần, để cùng khách hàng xác nhận xem, rút ngắn được bao nhiêu.</a:t>
            </a:r>
            <a:endParaRPr sz="1100">
              <a:latin typeface="Arial"/>
              <a:ea typeface="Arial"/>
              <a:cs typeface="Arial"/>
              <a:sym typeface="Arial"/>
            </a:endParaRPr>
          </a:p>
          <a:p>
            <a:pPr indent="0" lvl="0" marL="0" rtl="0" algn="l">
              <a:lnSpc>
                <a:spcPct val="115000"/>
              </a:lnSpc>
              <a:spcBef>
                <a:spcPts val="1200"/>
              </a:spcBef>
              <a:spcAft>
                <a:spcPts val="0"/>
              </a:spcAft>
              <a:buSzPts val="1400"/>
              <a:buNone/>
            </a:pPr>
            <a:r>
              <a:t/>
            </a:r>
            <a:endParaRPr i="1" sz="1100">
              <a:latin typeface="Arial"/>
              <a:ea typeface="Arial"/>
              <a:cs typeface="Arial"/>
              <a:sym typeface="Arial"/>
            </a:endParaRPr>
          </a:p>
          <a:p>
            <a:pPr indent="0" lvl="0" marL="0" rtl="0" algn="l">
              <a:lnSpc>
                <a:spcPct val="100000"/>
              </a:lnSpc>
              <a:spcBef>
                <a:spcPts val="1200"/>
              </a:spcBef>
              <a:spcAft>
                <a:spcPts val="0"/>
              </a:spcAft>
              <a:buSzPts val="1400"/>
              <a:buNone/>
            </a:pPr>
            <a:r>
              <a:t/>
            </a:r>
            <a:endParaRPr/>
          </a:p>
        </p:txBody>
      </p:sp>
      <p:sp>
        <p:nvSpPr>
          <p:cNvPr id="350" name="Google Shape;350;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 name="Shape 24"/>
        <p:cNvGrpSpPr/>
        <p:nvPr/>
      </p:nvGrpSpPr>
      <p:grpSpPr>
        <a:xfrm>
          <a:off x="0" y="0"/>
          <a:ext cx="0" cy="0"/>
          <a:chOff x="0" y="0"/>
          <a:chExt cx="0" cy="0"/>
        </a:xfrm>
      </p:grpSpPr>
      <p:sp>
        <p:nvSpPr>
          <p:cNvPr id="25" name="Google Shape;25;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 name="Google Shape;26;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SzPts val="1100"/>
              <a:buNone/>
            </a:pPr>
            <a:r>
              <a:rPr b="1" lang="en-US" sz="1100">
                <a:latin typeface="Arial"/>
                <a:ea typeface="Arial"/>
                <a:cs typeface="Arial"/>
                <a:sym typeface="Arial"/>
              </a:rPr>
              <a:t>Slide 2 — Agenda (本日のご説明内容 / Nội dung trình bày hôm nay)</a:t>
            </a:r>
            <a:endParaRPr b="1"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AutoNum type="arabicPeriod"/>
            </a:pPr>
            <a:r>
              <a:rPr lang="en-US" sz="1100">
                <a:latin typeface="Arial"/>
                <a:ea typeface="Arial"/>
                <a:cs typeface="Arial"/>
                <a:sym typeface="Arial"/>
              </a:rPr>
              <a:t>会社紹介 — Giới thiệu công ty: tổng quan KaiyouIT và đội ngũ lãnh đạo</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AutoNum type="arabicPeriod"/>
            </a:pPr>
            <a:r>
              <a:rPr lang="en-US" sz="1100">
                <a:latin typeface="Arial"/>
                <a:ea typeface="Arial"/>
                <a:cs typeface="Arial"/>
                <a:sym typeface="Arial"/>
              </a:rPr>
              <a:t>私たちの強み — Thế mạnh: khả năng phản ứng nhanh của mô hình full-remote × cải cách phát triển bằng AI</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AutoNum type="arabicPeriod"/>
            </a:pPr>
            <a:r>
              <a:rPr lang="en-US" sz="1100">
                <a:latin typeface="Arial"/>
                <a:ea typeface="Arial"/>
                <a:cs typeface="Arial"/>
                <a:sym typeface="Arial"/>
              </a:rPr>
              <a:t>開発実績 — Thực tích phát triển: trọng tâm Bất động sản &amp; EC</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AutoNum type="arabicPeriod"/>
            </a:pPr>
            <a:r>
              <a:rPr lang="en-US" sz="1100">
                <a:latin typeface="Arial"/>
                <a:ea typeface="Arial"/>
                <a:cs typeface="Arial"/>
                <a:sym typeface="Arial"/>
              </a:rPr>
              <a:t>AI駆動型開発 — Phát triển AI-driven: case study và hiệu quả định lượng (CAIO Hoàng trình bày)</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AutoNum type="arabicPeriod"/>
            </a:pPr>
            <a:r>
              <a:rPr lang="en-US" sz="1100">
                <a:latin typeface="Arial"/>
                <a:ea typeface="Arial"/>
                <a:cs typeface="Arial"/>
                <a:sym typeface="Arial"/>
              </a:rPr>
              <a:t>ご支援イメージ — Hình dung hợp tác: sự nghiệp của Locommit × đề xuất của KaiyouIT</a:t>
            </a:r>
            <a:endParaRPr sz="1100">
              <a:latin typeface="Arial"/>
              <a:ea typeface="Arial"/>
              <a:cs typeface="Arial"/>
              <a:sym typeface="Arial"/>
            </a:endParaRPr>
          </a:p>
          <a:p>
            <a:pPr indent="0" lvl="0" marL="0" rtl="0" algn="l">
              <a:lnSpc>
                <a:spcPct val="100000"/>
              </a:lnSpc>
              <a:spcBef>
                <a:spcPts val="1200"/>
              </a:spcBef>
              <a:spcAft>
                <a:spcPts val="0"/>
              </a:spcAft>
              <a:buClr>
                <a:schemeClr val="dk1"/>
              </a:buClr>
              <a:buSzPts val="1100"/>
              <a:buFont typeface="Arial"/>
              <a:buNone/>
            </a:pPr>
            <a:r>
              <a:t/>
            </a:r>
            <a:endParaRPr/>
          </a:p>
          <a:p>
            <a:pPr indent="0" lvl="0" marL="0" rtl="0" algn="l">
              <a:lnSpc>
                <a:spcPct val="100000"/>
              </a:lnSpc>
              <a:spcBef>
                <a:spcPts val="0"/>
              </a:spcBef>
              <a:spcAft>
                <a:spcPts val="0"/>
              </a:spcAft>
              <a:buSzPts val="1400"/>
              <a:buNone/>
            </a:pPr>
            <a:r>
              <a:t/>
            </a:r>
            <a:endParaRPr/>
          </a:p>
        </p:txBody>
      </p:sp>
      <p:sp>
        <p:nvSpPr>
          <p:cNvPr id="27" name="Google Shape;27;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5" name="Google Shape;365;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Slide 15 — 進め方のご提案 / Đề xuất cách tiến hành: bắt đầu nhỏ, mở rộng theo giai đoạn</a:t>
            </a:r>
            <a:endParaRPr b="1"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latin typeface="Arial"/>
                <a:ea typeface="Arial"/>
                <a:cs typeface="Arial"/>
                <a:sym typeface="Arial"/>
              </a:rPr>
              <a:t>STEP 0 (2-4 tuần) — Xác nhận yêu cầu + Prototype: </a:t>
            </a:r>
            <a:r>
              <a:rPr i="1" lang="en-US" sz="1100">
                <a:latin typeface="Arial"/>
                <a:ea typeface="Arial"/>
                <a:cs typeface="Arial"/>
                <a:sym typeface="Arial"/>
              </a:rPr>
              <a:t>tạo prototype thao tác được, chốt phạm vi – phương án kỹ thuật – báo giá sơ bộ (từ 20-30 man yên)</a:t>
            </a:r>
            <a:endParaRPr i="1"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STEP 1 (3-6 tuần) — Hoàn thành 1 tính năng chính: </a:t>
            </a:r>
            <a:r>
              <a:rPr i="1" lang="en-US" sz="1100">
                <a:latin typeface="Arial"/>
                <a:ea typeface="Arial"/>
                <a:cs typeface="Arial"/>
                <a:sym typeface="Arial"/>
              </a:rPr>
              <a:t>phát triển tính năng đầu tiên bằng AI-driven, đo thực tế hiệu quả rút ngắn</a:t>
            </a:r>
            <a:endParaRPr i="1"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STEP 2~ (liên tục) — Mở rộng theo giai đoạn: </a:t>
            </a:r>
            <a:r>
              <a:rPr i="1" lang="en-US" sz="1100">
                <a:latin typeface="Arial"/>
                <a:ea typeface="Arial"/>
                <a:cs typeface="Arial"/>
                <a:sym typeface="Arial"/>
              </a:rPr>
              <a:t>hình thức trọn gói (請負) hoặc lab (từ 2人月 × 3 tháng)</a:t>
            </a:r>
            <a:endParaRPr i="1"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Dòng chốt: </a:t>
            </a:r>
            <a:r>
              <a:rPr i="1" lang="en-US" sz="1100">
                <a:latin typeface="Arial"/>
                <a:ea typeface="Arial"/>
                <a:cs typeface="Arial"/>
                <a:sym typeface="Arial"/>
              </a:rPr>
              <a:t>Bắt đầu nhỏ, xác nhận hiệu quả, mở rộng dần — cách làm "Commit = cam kết bằng kết quả"</a:t>
            </a:r>
            <a:endParaRPr i="1" sz="1100">
              <a:latin typeface="Arial"/>
              <a:ea typeface="Arial"/>
              <a:cs typeface="Arial"/>
              <a:sym typeface="Arial"/>
            </a:endParaRPr>
          </a:p>
          <a:p>
            <a:pPr indent="0" lvl="0" marL="0" rtl="0" algn="l">
              <a:lnSpc>
                <a:spcPct val="115000"/>
              </a:lnSpc>
              <a:spcBef>
                <a:spcPts val="1200"/>
              </a:spcBef>
              <a:spcAft>
                <a:spcPts val="0"/>
              </a:spcAft>
              <a:buSzPts val="1400"/>
              <a:buNone/>
            </a:pPr>
            <a:r>
              <a:rPr i="1" lang="en-US" sz="1100">
                <a:latin typeface="Arial"/>
                <a:ea typeface="Arial"/>
                <a:cs typeface="Arial"/>
                <a:sym typeface="Arial"/>
              </a:rPr>
              <a:t>===</a:t>
            </a:r>
            <a:endParaRPr i="1"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Vậy bắt đầu thế nào? Chúng ta không nên làm 1 dự án lớn ngay từ đầu</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Step 0: trong 2-4 tuần, chúng tôi xác nhận yêu cầu và làm một prototype. Chi phí trung bình là 25-30 man yên. Ở bước này, hai câu hỏi "làm được không?" và "rút ngắn được bao nhiêu?" sẽ có câu trả lời </a:t>
            </a:r>
            <a:r>
              <a:rPr b="1" lang="en-US" sz="1100">
                <a:latin typeface="Arial"/>
                <a:ea typeface="Arial"/>
                <a:cs typeface="Arial"/>
                <a:sym typeface="Arial"/>
              </a:rPr>
              <a:t>nhìn thấy và sờ thấy được ngay</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Nếu KH hài lòng với kết quả, chuyển sang step 1: chúng ta phát triển hoàn chỉnh một tính năng chính từ đầu đến cuối.</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Sau đó mới mở rộng dần — theo hình thức trọn gói từng dự án, hoặc team chuyên trách labour.</a:t>
            </a:r>
            <a:endParaRPr sz="1100">
              <a:latin typeface="Arial"/>
              <a:ea typeface="Arial"/>
              <a:cs typeface="Arial"/>
              <a:sym typeface="Arial"/>
            </a:endParaRPr>
          </a:p>
          <a:p>
            <a:pPr indent="0" lvl="0" marL="0" rtl="0" algn="l">
              <a:lnSpc>
                <a:spcPct val="115000"/>
              </a:lnSpc>
              <a:spcBef>
                <a:spcPts val="1200"/>
              </a:spcBef>
              <a:spcAft>
                <a:spcPts val="0"/>
              </a:spcAft>
              <a:buSzPts val="1400"/>
              <a:buNone/>
            </a:pPr>
            <a:r>
              <a:t/>
            </a:r>
            <a:endParaRPr i="1" sz="1100">
              <a:latin typeface="Arial"/>
              <a:ea typeface="Arial"/>
              <a:cs typeface="Arial"/>
              <a:sym typeface="Arial"/>
            </a:endParaRPr>
          </a:p>
          <a:p>
            <a:pPr indent="0" lvl="0" marL="0" rtl="0" algn="l">
              <a:lnSpc>
                <a:spcPct val="100000"/>
              </a:lnSpc>
              <a:spcBef>
                <a:spcPts val="1200"/>
              </a:spcBef>
              <a:spcAft>
                <a:spcPts val="0"/>
              </a:spcAft>
              <a:buSzPts val="1400"/>
              <a:buNone/>
            </a:pPr>
            <a:r>
              <a:t/>
            </a:r>
            <a:endParaRPr/>
          </a:p>
        </p:txBody>
      </p:sp>
      <p:sp>
        <p:nvSpPr>
          <p:cNvPr id="366" name="Google Shape;366;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3" name="Shape 393"/>
        <p:cNvGrpSpPr/>
        <p:nvPr/>
      </p:nvGrpSpPr>
      <p:grpSpPr>
        <a:xfrm>
          <a:off x="0" y="0"/>
          <a:ext cx="0" cy="0"/>
          <a:chOff x="0" y="0"/>
          <a:chExt cx="0" cy="0"/>
        </a:xfrm>
      </p:grpSpPr>
      <p:sp>
        <p:nvSpPr>
          <p:cNvPr id="394" name="Google Shape;394;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5" name="Google Shape;395;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Slide 16 — Closing</a:t>
            </a:r>
            <a:endParaRPr b="1"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latin typeface="Arial"/>
                <a:ea typeface="Arial"/>
                <a:cs typeface="Arial"/>
                <a:sym typeface="Arial"/>
              </a:rPr>
              <a:t>Thông điệp: </a:t>
            </a:r>
            <a:r>
              <a:rPr i="1" lang="en-US" sz="1100">
                <a:latin typeface="Arial"/>
                <a:ea typeface="Arial"/>
                <a:cs typeface="Arial"/>
                <a:sym typeface="Arial"/>
              </a:rPr>
              <a:t>Như cách Locommit đồng hành cùng các salon và thương hiệu, KaiyouIT sẽ đồng hành cùng thử thách của Locommit bằng công nghệ.</a:t>
            </a:r>
            <a:endParaRPr i="1"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NEXT STEP: ① Thảo luận sâu chủ đề ưu tiên (EC / OEM / quản lý salon) ② Trong vòng 1 tuần gửi đề xuất + báo giá sơ bộ ③ Bắt đầu từ prototype sprint (2-4 tuần)</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Liên hệ: 株式会社 KaiyouIT | kaiyouit.com | Hà Nội (Việt Nam)</a:t>
            </a:r>
            <a:endParaRPr sz="1100">
              <a:latin typeface="Arial"/>
              <a:ea typeface="Arial"/>
              <a:cs typeface="Arial"/>
              <a:sym typeface="Arial"/>
            </a:endParaRPr>
          </a:p>
          <a:p>
            <a:pPr indent="0" lvl="0" marL="0" rtl="0" algn="l">
              <a:lnSpc>
                <a:spcPct val="115000"/>
              </a:lnSpc>
              <a:spcBef>
                <a:spcPts val="1200"/>
              </a:spcBef>
              <a:spcAft>
                <a:spcPts val="0"/>
              </a:spcAft>
              <a:buSzPts val="1400"/>
              <a:buNone/>
            </a:pPr>
            <a:r>
              <a:rPr lang="en-US" sz="1100">
                <a:latin typeface="Arial"/>
                <a:ea typeface="Arial"/>
                <a:cs typeface="Arial"/>
                <a:sym typeface="Arial"/>
              </a:rPr>
              <a:t>===</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Xin phép được kết lại.</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Như cách Locommit đang đồng hành cùng các salon và các thương hiệu — KaiyouIT chúng tôi mong muốn được </a:t>
            </a:r>
            <a:r>
              <a:rPr b="1" lang="en-US" sz="1100">
                <a:latin typeface="Arial"/>
                <a:ea typeface="Arial"/>
                <a:cs typeface="Arial"/>
                <a:sym typeface="Arial"/>
              </a:rPr>
              <a:t>đồng hành cùng thử thách của Locommit, bằng công nghệ</a:t>
            </a:r>
            <a:r>
              <a:rPr lang="en-US" sz="1100">
                <a:latin typeface="Arial"/>
                <a:ea typeface="Arial"/>
                <a:cs typeface="Arial"/>
                <a:sym typeface="Arial"/>
              </a:rPr>
              <a:t>.</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Về bước tiếp theo, chúng tôi có một đề nghị nhỏ: trong những nội dung hôm nay, xin quý vị cho biết </a:t>
            </a:r>
            <a:r>
              <a:rPr b="1" lang="en-US" sz="1100">
                <a:latin typeface="Arial"/>
                <a:ea typeface="Arial"/>
                <a:cs typeface="Arial"/>
                <a:sym typeface="Arial"/>
              </a:rPr>
              <a:t>một</a:t>
            </a:r>
            <a:r>
              <a:rPr lang="en-US" sz="1100">
                <a:latin typeface="Arial"/>
                <a:ea typeface="Arial"/>
                <a:cs typeface="Arial"/>
                <a:sym typeface="Arial"/>
              </a:rPr>
              <a:t> chủ đề quý vị quan tâm nhất — EC, OEM, hay quản lý salon? Trong vòng một tuần, chúng tôi sẽ gửi đề xuất cụ thể và báo giá sơ bộ tập trung đúng vào chủ đề đó.</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Xin chân thành cảm ơn quý vị đã dành thời gian quý báu hôm nay. Rất mong được nghe câu hỏi và ý kiến của quý vị.</a:t>
            </a:r>
            <a:endParaRPr sz="1100">
              <a:latin typeface="Arial"/>
              <a:ea typeface="Arial"/>
              <a:cs typeface="Arial"/>
              <a:sym typeface="Arial"/>
            </a:endParaRPr>
          </a:p>
          <a:p>
            <a:pPr indent="0" lvl="0" marL="0" rtl="0" algn="l">
              <a:lnSpc>
                <a:spcPct val="115000"/>
              </a:lnSpc>
              <a:spcBef>
                <a:spcPts val="1200"/>
              </a:spcBef>
              <a:spcAft>
                <a:spcPts val="0"/>
              </a:spcAft>
              <a:buSzPts val="1400"/>
              <a:buNone/>
            </a:pPr>
            <a:r>
              <a:t/>
            </a:r>
            <a:endParaRPr sz="1100">
              <a:latin typeface="Arial"/>
              <a:ea typeface="Arial"/>
              <a:cs typeface="Arial"/>
              <a:sym typeface="Arial"/>
            </a:endParaRPr>
          </a:p>
          <a:p>
            <a:pPr indent="0" lvl="0" marL="0" rtl="0" algn="l">
              <a:lnSpc>
                <a:spcPct val="100000"/>
              </a:lnSpc>
              <a:spcBef>
                <a:spcPts val="1200"/>
              </a:spcBef>
              <a:spcAft>
                <a:spcPts val="0"/>
              </a:spcAft>
              <a:buSzPts val="1400"/>
              <a:buNone/>
            </a:pPr>
            <a:r>
              <a:t/>
            </a:r>
            <a:endParaRPr/>
          </a:p>
        </p:txBody>
      </p:sp>
      <p:sp>
        <p:nvSpPr>
          <p:cNvPr id="396" name="Google Shape;396;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 name="Shape 409"/>
        <p:cNvGrpSpPr/>
        <p:nvPr/>
      </p:nvGrpSpPr>
      <p:grpSpPr>
        <a:xfrm>
          <a:off x="0" y="0"/>
          <a:ext cx="0" cy="0"/>
          <a:chOff x="0" y="0"/>
          <a:chExt cx="0" cy="0"/>
        </a:xfrm>
      </p:grpSpPr>
      <p:sp>
        <p:nvSpPr>
          <p:cNvPr id="410" name="Google Shape;410;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1" name="Google Shape;411;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1" lang="en-US" sz="1100">
                <a:latin typeface="Arial"/>
                <a:ea typeface="Arial"/>
                <a:cs typeface="Arial"/>
                <a:sym typeface="Arial"/>
              </a:rPr>
              <a:t>Slide 17 — APPENDIX</a:t>
            </a:r>
            <a:r>
              <a:rPr lang="en-US" sz="1100">
                <a:latin typeface="Arial"/>
                <a:ea typeface="Arial"/>
                <a:cs typeface="Arial"/>
                <a:sym typeface="Arial"/>
              </a:rPr>
              <a:t> (trang ngăn): </a:t>
            </a:r>
            <a:r>
              <a:rPr i="1" lang="en-US" sz="1100">
                <a:latin typeface="Arial"/>
                <a:ea typeface="Arial"/>
                <a:cs typeface="Arial"/>
                <a:sym typeface="Arial"/>
              </a:rPr>
              <a:t>Tài liệu chi tiết kỹ thuật — giải thích khi có câu hỏi</a:t>
            </a:r>
            <a:endParaRPr/>
          </a:p>
        </p:txBody>
      </p:sp>
      <p:sp>
        <p:nvSpPr>
          <p:cNvPr id="412" name="Google Shape;412;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8" name="Shape 418"/>
        <p:cNvGrpSpPr/>
        <p:nvPr/>
      </p:nvGrpSpPr>
      <p:grpSpPr>
        <a:xfrm>
          <a:off x="0" y="0"/>
          <a:ext cx="0" cy="0"/>
          <a:chOff x="0" y="0"/>
          <a:chExt cx="0" cy="0"/>
        </a:xfrm>
      </p:grpSpPr>
      <p:sp>
        <p:nvSpPr>
          <p:cNvPr id="419" name="Google Shape;419;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0" name="Google Shape;420;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Slide 18 — A1. AI活用の3段階 / 3 cấp độ ứng dụng AI</a:t>
            </a:r>
            <a:endParaRPr b="1"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latin typeface="Arial"/>
                <a:ea typeface="Arial"/>
                <a:cs typeface="Arial"/>
                <a:sym typeface="Arial"/>
              </a:rPr>
              <a:t>L1 Hỗ trợ code: Copilot, Cursor… · L2 Tự động hóa công đoạn: prototype, tài liệu thiết kế, test case, PR review… · L3 Multi-agent: các AI agent vai BA/Architect/Dev/QA phối hợp, hỗ trợ toàn SDLC</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Chốt: </a:t>
            </a:r>
            <a:r>
              <a:rPr i="1" lang="en-US" sz="1100">
                <a:latin typeface="Arial"/>
                <a:ea typeface="Arial"/>
                <a:cs typeface="Arial"/>
                <a:sym typeface="Arial"/>
              </a:rPr>
              <a:t>Hiệu quả rút ngắn lớn đến từ L2-L3, không phải chỉ hỗ trợ code</a:t>
            </a:r>
            <a:endParaRPr i="1" sz="1100">
              <a:latin typeface="Arial"/>
              <a:ea typeface="Arial"/>
              <a:cs typeface="Arial"/>
              <a:sym typeface="Arial"/>
            </a:endParaRPr>
          </a:p>
          <a:p>
            <a:pPr indent="0" lvl="0" marL="0" rtl="0" algn="l">
              <a:lnSpc>
                <a:spcPct val="100000"/>
              </a:lnSpc>
              <a:spcBef>
                <a:spcPts val="1200"/>
              </a:spcBef>
              <a:spcAft>
                <a:spcPts val="0"/>
              </a:spcAft>
              <a:buSzPts val="1400"/>
              <a:buNone/>
            </a:pPr>
            <a:r>
              <a:t/>
            </a:r>
            <a:endParaRPr/>
          </a:p>
        </p:txBody>
      </p:sp>
      <p:sp>
        <p:nvSpPr>
          <p:cNvPr id="421" name="Google Shape;421;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0" name="Shape 440"/>
        <p:cNvGrpSpPr/>
        <p:nvPr/>
      </p:nvGrpSpPr>
      <p:grpSpPr>
        <a:xfrm>
          <a:off x="0" y="0"/>
          <a:ext cx="0" cy="0"/>
          <a:chOff x="0" y="0"/>
          <a:chExt cx="0" cy="0"/>
        </a:xfrm>
      </p:grpSpPr>
      <p:sp>
        <p:nvSpPr>
          <p:cNvPr id="441" name="Google Shape;441;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2" name="Google Shape;442;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Slide 19 — A2. Spec / Gate / Evidence</a:t>
            </a:r>
            <a:r>
              <a:rPr lang="en-US" sz="1100">
                <a:latin typeface="Arial"/>
                <a:ea typeface="Arial"/>
                <a:cs typeface="Arial"/>
                <a:sym typeface="Arial"/>
              </a:rPr>
              <a:t> — khung vận hành để AI-driven thành lập:</a:t>
            </a:r>
            <a:endParaRPr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latin typeface="Arial"/>
                <a:ea typeface="Arial"/>
                <a:cs typeface="Arial"/>
                <a:sym typeface="Arial"/>
              </a:rPr>
              <a:t>01 Spec: làm rõ tiền đề AI tham chiếu (yêu cầu/điều kiện nghiệm thu, API spec, danh sách component, rule thiết kế, phương châm test)</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02 Gate: đặt điểm phán đoán của con người (review BA·Dev·QA, PR review, xác nhận build/test tự động, phê duyệt release)</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03 Evidence: lưu chứng cứ (kết quả test, screenshot/log, comment review, lịch sử commit·PR)</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Chốt: </a:t>
            </a:r>
            <a:r>
              <a:rPr i="1" lang="en-US" sz="1100">
                <a:latin typeface="Arial"/>
                <a:ea typeface="Arial"/>
                <a:cs typeface="Arial"/>
                <a:sym typeface="Arial"/>
              </a:rPr>
              <a:t>Vận hành bộ ba Spec–phê duyệt–chứng cứ → AI-driven có tính tái lập</a:t>
            </a:r>
            <a:endParaRPr i="1" sz="1100">
              <a:latin typeface="Arial"/>
              <a:ea typeface="Arial"/>
              <a:cs typeface="Arial"/>
              <a:sym typeface="Arial"/>
            </a:endParaRPr>
          </a:p>
          <a:p>
            <a:pPr indent="0" lvl="0" marL="0" rtl="0" algn="l">
              <a:lnSpc>
                <a:spcPct val="100000"/>
              </a:lnSpc>
              <a:spcBef>
                <a:spcPts val="1200"/>
              </a:spcBef>
              <a:spcAft>
                <a:spcPts val="0"/>
              </a:spcAft>
              <a:buSzPts val="1400"/>
              <a:buNone/>
            </a:pPr>
            <a:r>
              <a:t/>
            </a:r>
            <a:endParaRPr/>
          </a:p>
        </p:txBody>
      </p:sp>
      <p:sp>
        <p:nvSpPr>
          <p:cNvPr id="443" name="Google Shape;443;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2" name="Shape 462"/>
        <p:cNvGrpSpPr/>
        <p:nvPr/>
      </p:nvGrpSpPr>
      <p:grpSpPr>
        <a:xfrm>
          <a:off x="0" y="0"/>
          <a:ext cx="0" cy="0"/>
          <a:chOff x="0" y="0"/>
          <a:chExt cx="0" cy="0"/>
        </a:xfrm>
      </p:grpSpPr>
      <p:sp>
        <p:nvSpPr>
          <p:cNvPr id="463" name="Google Shape;463;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4" name="Google Shape;464;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Slide 20 — A3. API仕様先行型による並行開発 / Phát triển song song theo kiểu chốt API spec trước</a:t>
            </a:r>
            <a:endParaRPr b="1"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latin typeface="Arial"/>
                <a:ea typeface="Arial"/>
                <a:cs typeface="Arial"/>
                <a:sym typeface="Arial"/>
              </a:rPr>
              <a:t>① Chốt API spec trước ② Frontend phát triển trước bằng mock API ③ Backend phát triển song song theo cùng spec ④ Chuyển sang API thật, kiểm thử tích hợp</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Chốt: </a:t>
            </a:r>
            <a:r>
              <a:rPr i="1" lang="en-US" sz="1100">
                <a:latin typeface="Arial"/>
                <a:ea typeface="Arial"/>
                <a:cs typeface="Arial"/>
                <a:sym typeface="Arial"/>
              </a:rPr>
              <a:t>Cắt "thời gian chờ" và rework của phía màn hình → giao hàng ngắn hạn</a:t>
            </a:r>
            <a:endParaRPr i="1" sz="1100">
              <a:latin typeface="Arial"/>
              <a:ea typeface="Arial"/>
              <a:cs typeface="Arial"/>
              <a:sym typeface="Arial"/>
            </a:endParaRPr>
          </a:p>
          <a:p>
            <a:pPr indent="0" lvl="0" marL="0" rtl="0" algn="l">
              <a:lnSpc>
                <a:spcPct val="100000"/>
              </a:lnSpc>
              <a:spcBef>
                <a:spcPts val="1200"/>
              </a:spcBef>
              <a:spcAft>
                <a:spcPts val="0"/>
              </a:spcAft>
              <a:buSzPts val="1400"/>
              <a:buNone/>
            </a:pPr>
            <a:r>
              <a:t/>
            </a:r>
            <a:endParaRPr/>
          </a:p>
        </p:txBody>
      </p:sp>
      <p:sp>
        <p:nvSpPr>
          <p:cNvPr id="465" name="Google Shape;465;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8" name="Shape 488"/>
        <p:cNvGrpSpPr/>
        <p:nvPr/>
      </p:nvGrpSpPr>
      <p:grpSpPr>
        <a:xfrm>
          <a:off x="0" y="0"/>
          <a:ext cx="0" cy="0"/>
          <a:chOff x="0" y="0"/>
          <a:chExt cx="0" cy="0"/>
        </a:xfrm>
      </p:grpSpPr>
      <p:sp>
        <p:nvSpPr>
          <p:cNvPr id="489" name="Google Shape;489;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0" name="Google Shape;490;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Slide 21 — A4. セキュリティ・ガバナンス / Bảo mật &amp; quản trị khi dùng AI</a:t>
            </a:r>
            <a:endParaRPr b="1"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latin typeface="Arial"/>
                <a:ea typeface="Arial"/>
                <a:cs typeface="Arial"/>
                <a:sym typeface="Arial"/>
              </a:rPr>
              <a:t>Phân loại dữ liệu: phân loại trước dữ liệu được phép đưa vào AI / cần ẩn danh / cấm đưa vào</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Thông tin cá nhân &amp; thanh toán: nguyên tắc không đưa vào AI công khai; ẩn danh/mask khi cần</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Môi trường dùng AI: thông tin mật cân nhắc dùng môi trường được phê duyệt hoặc môi trường riêng/đóng</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Xác nhận output AI: code/tài liệu AI sinh ra phải qua review của người mới dùng</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Sở hữu trí tuệ &amp; license: xác nhận rủi ro quyền bên thứ ba với sản phẩm AI tạo</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Lịch sử &amp; kiểm toán: ghi lại mục đích, input, output, kết quả review — truy vết được về sau</a:t>
            </a:r>
            <a:endParaRPr sz="1100">
              <a:latin typeface="Arial"/>
              <a:ea typeface="Arial"/>
              <a:cs typeface="Arial"/>
              <a:sym typeface="Arial"/>
            </a:endParaRPr>
          </a:p>
          <a:p>
            <a:pPr indent="0" lvl="0" marL="0" rtl="0" algn="l">
              <a:lnSpc>
                <a:spcPct val="100000"/>
              </a:lnSpc>
              <a:spcBef>
                <a:spcPts val="1200"/>
              </a:spcBef>
              <a:spcAft>
                <a:spcPts val="0"/>
              </a:spcAft>
              <a:buSzPts val="1400"/>
              <a:buNone/>
            </a:pPr>
            <a:r>
              <a:t/>
            </a:r>
            <a:endParaRPr/>
          </a:p>
        </p:txBody>
      </p:sp>
      <p:sp>
        <p:nvSpPr>
          <p:cNvPr id="491" name="Google Shape;491;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8" name="Shape 498"/>
        <p:cNvGrpSpPr/>
        <p:nvPr/>
      </p:nvGrpSpPr>
      <p:grpSpPr>
        <a:xfrm>
          <a:off x="0" y="0"/>
          <a:ext cx="0" cy="0"/>
          <a:chOff x="0" y="0"/>
          <a:chExt cx="0" cy="0"/>
        </a:xfrm>
      </p:grpSpPr>
      <p:sp>
        <p:nvSpPr>
          <p:cNvPr id="499" name="Google Shape;499;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0" name="Google Shape;500;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Slide 22 — A5. AI活用事例②：既存システムへのAI定着支援（運輸業）/ Case ②: Hỗ trợ "cắm rễ" AI vào hệ thống đang vận hành (ngành vận tải)</a:t>
            </a:r>
            <a:endParaRPr b="1"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latin typeface="Arial"/>
                <a:ea typeface="Arial"/>
                <a:cs typeface="Arial"/>
                <a:sym typeface="Arial"/>
              </a:rPr>
              <a:t>Khái quát: hệ thống đang chạy (Angular/Node.js); đưa AI từ mức cá nhân dùng lẻ lên chuẩn của cả team (~2,5 tháng, đang tiếp tục)</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Bảng trước/sau: Người dùng AI: 1 người → gần như toàn team · AI skill sử dụng: 4 loại → 20-30 loại · Công đoạn áp dụng: một phần lập trình/review → lập kế hoạch, lập trình, review, test · Bảo trì AI skill: phụ thuộc chúng tôi → khách tự tạo &amp; cải thiện được</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示唆: </a:t>
            </a:r>
            <a:r>
              <a:rPr i="1" lang="en-US" sz="1100">
                <a:latin typeface="Arial"/>
                <a:ea typeface="Arial"/>
                <a:cs typeface="Arial"/>
                <a:sym typeface="Arial"/>
              </a:rPr>
              <a:t>Hiểu hiện trường → cải thiện nhỏ, chạy thử → tự động hóa các biện pháp đã kiểm chứng. Mở rộng phạm vi tự động hóa nhưng giữ nguyên quyền phán đoán của con người.</a:t>
            </a:r>
            <a:endParaRPr i="1" sz="1100">
              <a:latin typeface="Arial"/>
              <a:ea typeface="Arial"/>
              <a:cs typeface="Arial"/>
              <a:sym typeface="Arial"/>
            </a:endParaRPr>
          </a:p>
          <a:p>
            <a:pPr indent="0" lvl="0" marL="0" rtl="0" algn="l">
              <a:lnSpc>
                <a:spcPct val="100000"/>
              </a:lnSpc>
              <a:spcBef>
                <a:spcPts val="1200"/>
              </a:spcBef>
              <a:spcAft>
                <a:spcPts val="0"/>
              </a:spcAft>
              <a:buSzPts val="1400"/>
              <a:buNone/>
            </a:pPr>
            <a:r>
              <a:t/>
            </a:r>
            <a:endParaRPr/>
          </a:p>
        </p:txBody>
      </p:sp>
      <p:sp>
        <p:nvSpPr>
          <p:cNvPr id="501" name="Google Shape;501;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1" name="Shape 511"/>
        <p:cNvGrpSpPr/>
        <p:nvPr/>
      </p:nvGrpSpPr>
      <p:grpSpPr>
        <a:xfrm>
          <a:off x="0" y="0"/>
          <a:ext cx="0" cy="0"/>
          <a:chOff x="0" y="0"/>
          <a:chExt cx="0" cy="0"/>
        </a:xfrm>
      </p:grpSpPr>
      <p:sp>
        <p:nvSpPr>
          <p:cNvPr id="512" name="Google Shape;512;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3" name="Google Shape;513;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Slide 23 — A6. 推奨ロードマップとKPI / Roadmap khuyến nghị &amp; KPI</a:t>
            </a:r>
            <a:endParaRPr b="1"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latin typeface="Arial"/>
                <a:ea typeface="Arial"/>
                <a:cs typeface="Arial"/>
                <a:sym typeface="Arial"/>
              </a:rPr>
              <a:t>Giai đoạn 0: Xác nhận yêu cầu + tạo prototype → prototype thao tác được / phương án kỹ thuật / báo giá sơ bộ (2-4 tuần)</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Giai đoạn 1: Nền tảng phát triển + tính năng đầu → pipeline, tính năng đầu, kết quả đo hiệu quả rút ngắn (3-6 tuần)</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Giai đoạn 2: Phát triển toàn bộ → release theo từng tính năng, bảng quản lý chỉ số (điều chỉnh theo phạm vi)</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Giai đoạn 3: Ổn định hóa, release chính thức, cải thiện → release production, báo cáo ROI (điều chỉnh theo phạm vi)</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KPI chính: tốc độ phát triển (mục tiêu rút ngắn ~30%) / chất lượng (số bug, độ phủ test) / hiệu suất test / tỷ lệ tự động hóa tài liệu — </a:t>
            </a:r>
            <a:r>
              <a:rPr i="1" lang="en-US" sz="1100">
                <a:latin typeface="Arial"/>
                <a:ea typeface="Arial"/>
                <a:cs typeface="Arial"/>
                <a:sym typeface="Arial"/>
              </a:rPr>
              <a:t>đo giá trị chuẩn ở giai đoạn đầu rồi cập nhật thành mục tiêu thực tế</a:t>
            </a:r>
            <a:endParaRPr i="1" sz="1100">
              <a:latin typeface="Arial"/>
              <a:ea typeface="Arial"/>
              <a:cs typeface="Arial"/>
              <a:sym typeface="Arial"/>
            </a:endParaRPr>
          </a:p>
          <a:p>
            <a:pPr indent="0" lvl="0" marL="0" rtl="0" algn="l">
              <a:lnSpc>
                <a:spcPct val="100000"/>
              </a:lnSpc>
              <a:spcBef>
                <a:spcPts val="1200"/>
              </a:spcBef>
              <a:spcAft>
                <a:spcPts val="0"/>
              </a:spcAft>
              <a:buSzPts val="1400"/>
              <a:buNone/>
            </a:pPr>
            <a:r>
              <a:t/>
            </a:r>
            <a:endParaRPr/>
          </a:p>
        </p:txBody>
      </p:sp>
      <p:sp>
        <p:nvSpPr>
          <p:cNvPr id="514" name="Google Shape;514;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 name="Google Shape;65;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Slide 3 — 会社概要 / Tổng quan công ty</a:t>
            </a:r>
            <a:endParaRPr b="1"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latin typeface="Arial"/>
                <a:ea typeface="Arial"/>
                <a:cs typeface="Arial"/>
                <a:sym typeface="Arial"/>
              </a:rPr>
              <a:t>Bảng: Thành lập 2/2019 · Trụ sở: Hà Nội, Việt Nam · Nhân sự: 30 người (10 chính thức + 20 chuyên gia cộng tác) · Thị trường: Nhật &amp; Việt Nam · Lĩnh vực: Phát triển offshore — Web / iOS·Android / AI·VR·IoT</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Đội ngũ lãnh đạo: HUNG | CEO | Đại diện pháp nhân — </a:t>
            </a:r>
            <a:r>
              <a:rPr i="1" lang="en-US" sz="1100">
                <a:latin typeface="Arial"/>
                <a:ea typeface="Arial"/>
                <a:cs typeface="Arial"/>
                <a:sym typeface="Arial"/>
              </a:rPr>
              <a:t>có kinh nghiệm làm việc tại Nhật, sáng lập công ty; phụ trách kinh doanh &amp; toàn bộ hoạt động</a:t>
            </a:r>
            <a:r>
              <a:rPr lang="en-US" sz="1100">
                <a:latin typeface="Arial"/>
                <a:ea typeface="Arial"/>
                <a:cs typeface="Arial"/>
                <a:sym typeface="Arial"/>
              </a:rPr>
              <a:t> · HOANG | CAIO | Giám đốc AI — </a:t>
            </a:r>
            <a:r>
              <a:rPr i="1" lang="en-US" sz="1100">
                <a:latin typeface="Arial"/>
                <a:ea typeface="Arial"/>
                <a:cs typeface="Arial"/>
                <a:sym typeface="Arial"/>
              </a:rPr>
              <a:t>phụ trách chiến lược AI &amp; quy trình phát triển AI-driven</a:t>
            </a:r>
            <a:r>
              <a:rPr lang="en-US" sz="1100">
                <a:latin typeface="Arial"/>
                <a:ea typeface="Arial"/>
                <a:cs typeface="Arial"/>
                <a:sym typeface="Arial"/>
              </a:rPr>
              <a:t> · KIEN | PM — </a:t>
            </a:r>
            <a:r>
              <a:rPr i="1" lang="en-US" sz="1100">
                <a:latin typeface="Arial"/>
                <a:ea typeface="Arial"/>
                <a:cs typeface="Arial"/>
                <a:sym typeface="Arial"/>
              </a:rPr>
              <a:t>quản lý chất lượng, tiến độ và là đầu mối liên hệ với khách hàng</a:t>
            </a:r>
            <a:endParaRPr i="1"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Chú thích: ※ Nhân sự cốt lõi (dev, PM, BrSE) là chính thức; các chức năng không cần thường trực như kế toán, tuyển dụng dùng chuyên gia cộng tác — tối ưu chi phí.</a:t>
            </a:r>
            <a:endParaRPr sz="1100">
              <a:latin typeface="Arial"/>
              <a:ea typeface="Arial"/>
              <a:cs typeface="Arial"/>
              <a:sym typeface="Arial"/>
            </a:endParaRPr>
          </a:p>
          <a:p>
            <a:pPr indent="0" lvl="0" marL="0" rtl="0" algn="l">
              <a:lnSpc>
                <a:spcPct val="115000"/>
              </a:lnSpc>
              <a:spcBef>
                <a:spcPts val="1200"/>
              </a:spcBef>
              <a:spcAft>
                <a:spcPts val="0"/>
              </a:spcAft>
              <a:buSzPts val="1400"/>
              <a:buNone/>
            </a:pPr>
            <a:r>
              <a:rPr lang="en-US" sz="1100">
                <a:latin typeface="Arial"/>
                <a:ea typeface="Arial"/>
                <a:cs typeface="Arial"/>
                <a:sym typeface="Arial"/>
              </a:rPr>
              <a:t>===</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Công ty KaiyouIT được thành lập từ tháng 2/2019, sau khi tôi từ Nhật trở về Việt Nam. Thành lập bởi tôi và 1 người Nhật nữa. Nhưng đến thời điểm hiện tại, người Nhật muốn quay về Nhật sau khi ở Việt Nam hơn 11 năm, nên hiện tại có tôi , Kiên và Hoàng.</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Dự án bên tôi có 2 thị trường chính là Nhật Bản và Việt Nam. Hiện tại có 30 thành viên, trong đấy có 10 người chính thức, và 20 người không chính thức (Với những vị trí không cần full time như kế toán, HR, Tuyển dụng...)</a:t>
            </a:r>
            <a:endParaRPr sz="1100">
              <a:latin typeface="Arial"/>
              <a:ea typeface="Arial"/>
              <a:cs typeface="Arial"/>
              <a:sym typeface="Arial"/>
            </a:endParaRPr>
          </a:p>
          <a:p>
            <a:pPr indent="0" lvl="0" marL="0" rtl="0" algn="l">
              <a:lnSpc>
                <a:spcPct val="115000"/>
              </a:lnSpc>
              <a:spcBef>
                <a:spcPts val="1200"/>
              </a:spcBef>
              <a:spcAft>
                <a:spcPts val="0"/>
              </a:spcAft>
              <a:buSzPts val="1400"/>
              <a:buNone/>
            </a:pPr>
            <a:r>
              <a:t/>
            </a:r>
            <a:endParaRPr sz="1100">
              <a:latin typeface="Arial"/>
              <a:ea typeface="Arial"/>
              <a:cs typeface="Arial"/>
              <a:sym typeface="Arial"/>
            </a:endParaRPr>
          </a:p>
          <a:p>
            <a:pPr indent="0" lvl="0" marL="0" rtl="0" algn="l">
              <a:lnSpc>
                <a:spcPct val="100000"/>
              </a:lnSpc>
              <a:spcBef>
                <a:spcPts val="1200"/>
              </a:spcBef>
              <a:spcAft>
                <a:spcPts val="0"/>
              </a:spcAft>
              <a:buSzPts val="1400"/>
              <a:buNone/>
            </a:pPr>
            <a:r>
              <a:t/>
            </a:r>
            <a:endParaRPr/>
          </a:p>
        </p:txBody>
      </p:sp>
      <p:sp>
        <p:nvSpPr>
          <p:cNvPr id="66" name="Google Shape;66;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9" name="Google Shape;89;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Slide 4 — 強み①：フルリモート体制による即応力 / Thế mạnh ①: Phản ứng nhanh nhờ mô hình full-remote</a:t>
            </a:r>
            <a:endParaRPr b="1"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latin typeface="Arial"/>
                <a:ea typeface="Arial"/>
                <a:cs typeface="Arial"/>
                <a:sym typeface="Arial"/>
              </a:rPr>
              <a:t>Thực hành phát triển remote từ trước Covid — </a:t>
            </a:r>
            <a:r>
              <a:rPr i="1" lang="en-US" sz="1100">
                <a:latin typeface="Arial"/>
                <a:ea typeface="Arial"/>
                <a:cs typeface="Arial"/>
                <a:sym typeface="Arial"/>
              </a:rPr>
              <a:t>không gián đoạn công việc một ngày nào trong đại dịch</a:t>
            </a:r>
            <a:endParaRPr i="1"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30 nhân sự nhưng chỉ 3-5 người thường trực văn phòng — </a:t>
            </a:r>
            <a:r>
              <a:rPr i="1" lang="en-US" sz="1100">
                <a:latin typeface="Arial"/>
                <a:ea typeface="Arial"/>
                <a:cs typeface="Arial"/>
                <a:sym typeface="Arial"/>
              </a:rPr>
              <a:t>tuyển được nhân tài trên toàn quốc</a:t>
            </a:r>
            <a:endParaRPr i="1"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Tiến độ báo cáo hằng ngày, task quản lý minh bạch — </a:t>
            </a:r>
            <a:r>
              <a:rPr i="1" lang="en-US" sz="1100">
                <a:latin typeface="Arial"/>
                <a:ea typeface="Arial"/>
                <a:cs typeface="Arial"/>
                <a:sym typeface="Arial"/>
              </a:rPr>
              <a:t>Backlog / Redmine / Jira (theo công cụ khách quen dùng)</a:t>
            </a:r>
            <a:endParaRPr i="1"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Xử lý ngay cả yêu cầu gấp — </a:t>
            </a:r>
            <a:r>
              <a:rPr i="1" lang="en-US" sz="1100">
                <a:latin typeface="Arial"/>
                <a:ea typeface="Arial"/>
                <a:cs typeface="Arial"/>
                <a:sym typeface="Arial"/>
              </a:rPr>
              <a:t>chính vì remote nên độ linh hoạt vận hành cao</a:t>
            </a:r>
            <a:endParaRPr i="1"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Sơ đồ phải: Khách hàng (Nhật) ⇅ PM/BrSE tiếng Nhật ⇅ Đội phát triển (remote)</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Dòng chốt: 「距離」を感じさせない… → </a:t>
            </a:r>
            <a:r>
              <a:rPr i="1" lang="en-US" sz="1100">
                <a:latin typeface="Arial"/>
                <a:ea typeface="Arial"/>
                <a:cs typeface="Arial"/>
                <a:sym typeface="Arial"/>
              </a:rPr>
              <a:t>Giao tiếp chuẩn chất lượng Nhật và tính cơ động — không để khách cảm nhận "khoảng cách"</a:t>
            </a:r>
            <a:endParaRPr i="1" sz="1100">
              <a:latin typeface="Arial"/>
              <a:ea typeface="Arial"/>
              <a:cs typeface="Arial"/>
              <a:sym typeface="Arial"/>
            </a:endParaRPr>
          </a:p>
          <a:p>
            <a:pPr indent="0" lvl="0" marL="0" rtl="0" algn="l">
              <a:lnSpc>
                <a:spcPct val="115000"/>
              </a:lnSpc>
              <a:spcBef>
                <a:spcPts val="1200"/>
              </a:spcBef>
              <a:spcAft>
                <a:spcPts val="0"/>
              </a:spcAft>
              <a:buSzPts val="1400"/>
              <a:buNone/>
            </a:pPr>
            <a:r>
              <a:rPr i="1" lang="en-US" sz="1100">
                <a:latin typeface="Arial"/>
                <a:ea typeface="Arial"/>
                <a:cs typeface="Arial"/>
                <a:sym typeface="Arial"/>
              </a:rPr>
              <a:t>===</a:t>
            </a:r>
            <a:endParaRPr i="1" sz="1100">
              <a:latin typeface="Arial"/>
              <a:ea typeface="Arial"/>
              <a:cs typeface="Arial"/>
              <a:sym typeface="Arial"/>
            </a:endParaRPr>
          </a:p>
          <a:p>
            <a:pPr indent="0" lvl="0" marL="0" rtl="0" algn="l">
              <a:lnSpc>
                <a:spcPct val="115000"/>
              </a:lnSpc>
              <a:spcBef>
                <a:spcPts val="1200"/>
              </a:spcBef>
              <a:spcAft>
                <a:spcPts val="0"/>
              </a:spcAft>
              <a:buSzPts val="1400"/>
              <a:buNone/>
            </a:pPr>
            <a:r>
              <a:rPr lang="en-US"/>
              <a:t>Trải qua nhiều dự án, nhiều khách hàng và nhiều lĩnh vực, công ty chúng tôi đang phát triển từng ngày, và thay đổi để thích nghi, có 2 lần thích nghi mà tôi thấy quan trọng.</a:t>
            </a:r>
            <a:endParaRPr/>
          </a:p>
          <a:p>
            <a:pPr indent="0" lvl="0" marL="0" rtl="0" algn="l">
              <a:lnSpc>
                <a:spcPct val="115000"/>
              </a:lnSpc>
              <a:spcBef>
                <a:spcPts val="0"/>
              </a:spcBef>
              <a:spcAft>
                <a:spcPts val="0"/>
              </a:spcAft>
              <a:buSzPts val="1400"/>
              <a:buNone/>
            </a:pPr>
            <a:r>
              <a:rPr lang="en-US"/>
              <a:t>1/ Khi cả thế giới bị virut Covid</a:t>
            </a:r>
            <a:endParaRPr/>
          </a:p>
          <a:p>
            <a:pPr indent="0" lvl="0" marL="0" rtl="0" algn="l">
              <a:lnSpc>
                <a:spcPct val="115000"/>
              </a:lnSpc>
              <a:spcBef>
                <a:spcPts val="0"/>
              </a:spcBef>
              <a:spcAft>
                <a:spcPts val="0"/>
              </a:spcAft>
              <a:buSzPts val="1400"/>
              <a:buNone/>
            </a:pPr>
            <a:r>
              <a:rPr lang="en-US"/>
              <a:t>Trước thời điểm Covid bùng phát, chúng tôi đã tiến hành thử nghiệm làm việc remote, và thấy rất hiệu quả, như các ngài có thể thấy, ở công ty chúng tôi hiện tại 30 nhân sự, nhưng chỉ có 3 đến 5 người ở công ty, còn lại đều làm việc từ xa.</a:t>
            </a:r>
            <a:endParaRPr/>
          </a:p>
          <a:p>
            <a:pPr indent="0" lvl="0" marL="0" rtl="0" algn="l">
              <a:lnSpc>
                <a:spcPct val="115000"/>
              </a:lnSpc>
              <a:spcBef>
                <a:spcPts val="0"/>
              </a:spcBef>
              <a:spcAft>
                <a:spcPts val="0"/>
              </a:spcAft>
              <a:buSzPts val="1400"/>
              <a:buNone/>
            </a:pPr>
            <a:r>
              <a:rPr lang="en-US"/>
              <a:t>Những thời điểm quan trọng cần lên công ty, mọi người sẽ lên công ty, nhưng mọi người làm việc từ xa rất chủ động, khi khách hàng cần việc gấp, chúng tôi luôn luôn có thể xử lý, tiến độ thì báo cáo hàng ngày, các tasks thì quản lý qua Backlog, Redmine, Jira.</a:t>
            </a:r>
            <a:endParaRPr/>
          </a:p>
          <a:p>
            <a:pPr indent="0" lvl="0" marL="0" rtl="0" algn="l">
              <a:lnSpc>
                <a:spcPct val="115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p:txBody>
      </p:sp>
      <p:sp>
        <p:nvSpPr>
          <p:cNvPr id="90" name="Google Shape;90;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8" name="Google Shape;128;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Slide 5 — 強み②：AI活用による開発改革 / Thế mạnh ②: Cải cách phát triển bằng AI</a:t>
            </a:r>
            <a:endParaRPr b="1"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latin typeface="Arial"/>
                <a:ea typeface="Arial"/>
                <a:cs typeface="Arial"/>
                <a:sym typeface="Arial"/>
              </a:rPr>
              <a:t>Ví dụ: chế tác Landing Page — Trước đây: 2 tuần · 50-70 man yên → Sau khi dùng AI: </a:t>
            </a:r>
            <a:r>
              <a:rPr b="1" lang="en-US" sz="1100">
                <a:latin typeface="Arial"/>
                <a:ea typeface="Arial"/>
                <a:cs typeface="Arial"/>
                <a:sym typeface="Arial"/>
              </a:rPr>
              <a:t>1 tuần · 20-30 man yên</a:t>
            </a:r>
            <a:endParaRPr b="1"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Thời gian còn 1/2 · chi phí khoảng một nửa. Chất lượng đảm bảo bằng review của con người.</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Dòng chốt: </a:t>
            </a:r>
            <a:r>
              <a:rPr i="1" lang="en-US" sz="1100">
                <a:latin typeface="Arial"/>
                <a:ea typeface="Arial"/>
                <a:cs typeface="Arial"/>
                <a:sym typeface="Arial"/>
              </a:rPr>
              <a:t>Chi tiết sẽ do CAIO Hoàng giới thiệu ngay sau đây</a:t>
            </a:r>
            <a:endParaRPr i="1" sz="1100">
              <a:latin typeface="Arial"/>
              <a:ea typeface="Arial"/>
              <a:cs typeface="Arial"/>
              <a:sym typeface="Arial"/>
            </a:endParaRPr>
          </a:p>
          <a:p>
            <a:pPr indent="0" lvl="0" marL="0" rtl="0" algn="l">
              <a:lnSpc>
                <a:spcPct val="100000"/>
              </a:lnSpc>
              <a:spcBef>
                <a:spcPts val="1200"/>
              </a:spcBef>
              <a:spcAft>
                <a:spcPts val="0"/>
              </a:spcAft>
              <a:buSzPts val="1400"/>
              <a:buNone/>
            </a:pPr>
            <a:r>
              <a:rPr lang="en-US"/>
              <a:t>===</a:t>
            </a:r>
            <a:endParaRPr/>
          </a:p>
          <a:p>
            <a:pPr indent="0" lvl="0" marL="0" rtl="0" algn="l">
              <a:lnSpc>
                <a:spcPct val="115000"/>
              </a:lnSpc>
              <a:spcBef>
                <a:spcPts val="0"/>
              </a:spcBef>
              <a:spcAft>
                <a:spcPts val="0"/>
              </a:spcAft>
              <a:buClr>
                <a:schemeClr val="dk1"/>
              </a:buClr>
              <a:buSzPts val="1100"/>
              <a:buFont typeface="Arial"/>
              <a:buNone/>
            </a:pPr>
            <a:r>
              <a:rPr lang="en-US"/>
              <a:t>2/ Thích nghi với AI</a:t>
            </a:r>
            <a:endParaRPr/>
          </a:p>
          <a:p>
            <a:pPr indent="0" lvl="0" marL="0" rtl="0" algn="l">
              <a:lnSpc>
                <a:spcPct val="115000"/>
              </a:lnSpc>
              <a:spcBef>
                <a:spcPts val="0"/>
              </a:spcBef>
              <a:spcAft>
                <a:spcPts val="0"/>
              </a:spcAft>
              <a:buClr>
                <a:schemeClr val="dk1"/>
              </a:buClr>
              <a:buSzPts val="1100"/>
              <a:buFont typeface="Arial"/>
              <a:buNone/>
            </a:pPr>
            <a:r>
              <a:rPr lang="en-US"/>
              <a:t>Hiện tại AI đang rất phổ biến, và chúng tôi áp dụng AI rất nhiều vào lập trình, giúp tăng tốc độ giải quyết vấn đề, tăng chất lượng dự án, giảm thiểu thời gian và chi phí cho khách hàng. Ví dụ trước đây 1 dự án Landingpage có thể mất 2 tuần, và mất 50-70 man yên, nhưng hiện tại chúng tôi rút gọn chỉ còn 1 tuần, và chi phí chỉ còn 20-30 man yên. Chi tiết về áp dụng AI thì Hoàng sẽ giới thiệu đến các ngài sau</a:t>
            </a:r>
            <a:endParaRPr/>
          </a:p>
        </p:txBody>
      </p:sp>
      <p:sp>
        <p:nvSpPr>
          <p:cNvPr id="129" name="Google Shape;129;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9" name="Google Shape;149;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Slide 6 — 開発実績の全体像 / Bức tranh tổng thể thực tích</a:t>
            </a:r>
            <a:endParaRPr b="1"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latin typeface="Arial"/>
                <a:ea typeface="Arial"/>
                <a:cs typeface="Arial"/>
                <a:sym typeface="Arial"/>
              </a:rPr>
              <a:t>Từ hàng trăm dự án (Web/App/IoT·AI·VR), 2 lĩnh vực mạnh nhất:</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不動産 (BĐS): hệ thống lõi cho doanh nghiệp niêm yết TSE, liên kết nhiều công ty, liên kết dịch vụ ngoài — quy mô lớn</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EC: OEM, EC xuyên biên giới, sàn B2B, VR×EC — xây đa dạng hệ thống EC từ con số 0</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Dòng chốt: </a:t>
            </a:r>
            <a:r>
              <a:rPr i="1" lang="en-US" sz="1100">
                <a:latin typeface="Arial"/>
                <a:ea typeface="Arial"/>
                <a:cs typeface="Arial"/>
                <a:sym typeface="Arial"/>
              </a:rPr>
              <a:t>Sau đây là các thực tích liên quan mật thiết đến sự nghiệp của quý công ty</a:t>
            </a:r>
            <a:endParaRPr i="1" sz="1100">
              <a:latin typeface="Arial"/>
              <a:ea typeface="Arial"/>
              <a:cs typeface="Arial"/>
              <a:sym typeface="Arial"/>
            </a:endParaRPr>
          </a:p>
          <a:p>
            <a:pPr indent="0" lvl="0" marL="0" rtl="0" algn="l">
              <a:lnSpc>
                <a:spcPct val="100000"/>
              </a:lnSpc>
              <a:spcBef>
                <a:spcPts val="1200"/>
              </a:spcBef>
              <a:spcAft>
                <a:spcPts val="0"/>
              </a:spcAft>
              <a:buSzPts val="1400"/>
              <a:buNone/>
            </a:pPr>
            <a:r>
              <a:rPr lang="en-US"/>
              <a:t>===</a:t>
            </a:r>
            <a:endParaRPr/>
          </a:p>
          <a:p>
            <a:pPr indent="0" lvl="0" marL="0" rtl="0" algn="l">
              <a:lnSpc>
                <a:spcPct val="100000"/>
              </a:lnSpc>
              <a:spcBef>
                <a:spcPts val="0"/>
              </a:spcBef>
              <a:spcAft>
                <a:spcPts val="0"/>
              </a:spcAft>
              <a:buClr>
                <a:schemeClr val="dk1"/>
              </a:buClr>
              <a:buSzPts val="1100"/>
              <a:buFont typeface="Arial"/>
              <a:buNone/>
            </a:pPr>
            <a:r>
              <a:rPr lang="en-US"/>
              <a:t>Về dự án thì chúng tôi đã trải qua hàng trăm dự án, từ những dự án như IOT, AI, VR. Nhưng có  mảng dự án mà chúng tôi tự hào nhất, đấy chính là Bất Động Sản và EC.</a:t>
            </a:r>
            <a:endParaRPr/>
          </a:p>
          <a:p>
            <a:pPr indent="0" lvl="0" marL="0" rtl="0" algn="l">
              <a:lnSpc>
                <a:spcPct val="100000"/>
              </a:lnSpc>
              <a:spcBef>
                <a:spcPts val="0"/>
              </a:spcBef>
              <a:spcAft>
                <a:spcPts val="0"/>
              </a:spcAft>
              <a:buSzPts val="1400"/>
              <a:buNone/>
            </a:pPr>
            <a:r>
              <a:t/>
            </a:r>
            <a:endParaRPr/>
          </a:p>
        </p:txBody>
      </p:sp>
      <p:sp>
        <p:nvSpPr>
          <p:cNvPr id="150" name="Google Shape;150;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2" name="Google Shape;172;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Slide 7 — 不動産：東証上場企業向け・5社連携基幹システム / BĐS: Hệ thống lõi liên kết 5 công ty cho DN niêm yết sàn Tokyo</a:t>
            </a:r>
            <a:endParaRPr b="1"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latin typeface="Arial"/>
                <a:ea typeface="Arial"/>
                <a:cs typeface="Arial"/>
                <a:sym typeface="Arial"/>
              </a:rPr>
              <a:t>Khái quát: 5 công ty BĐS trong tập đoàn dùng chung 1 hệ thống, dữ liệu tách biệt từng công ty (multi-tenant)</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Đặc điểm: đăng/sửa/xóa bất động sản → tự động đồng bộ lên SUUMO / HOME'S / at home; quản lý nhiều kênh không cần thao tác tay</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Gạch đầu dòng: xây hệ thống quy mô lớn · quản lý multi-tenant nhiều pháp nhân/chi nhánh · liên kết API bên ngoài</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Khung tối bên phải — Ứng dụng cho Locommit: </a:t>
            </a:r>
            <a:r>
              <a:rPr i="1" lang="en-US" sz="1100">
                <a:latin typeface="Arial"/>
                <a:ea typeface="Arial"/>
                <a:cs typeface="Arial"/>
                <a:sym typeface="Arial"/>
              </a:rPr>
              <a:t>Quản lý nhiều salon/cửa hàng FC trên 1 hệ thống nhưng tách dữ liệu từng cửa hàng — đúng cấu trúc nền tảng kỹ thuật cho kế hoạch franchise tương lai của quý công ty</a:t>
            </a:r>
            <a:endParaRPr i="1" sz="1100">
              <a:latin typeface="Arial"/>
              <a:ea typeface="Arial"/>
              <a:cs typeface="Arial"/>
              <a:sym typeface="Arial"/>
            </a:endParaRPr>
          </a:p>
          <a:p>
            <a:pPr indent="0" lvl="0" marL="0" rtl="0" algn="l">
              <a:lnSpc>
                <a:spcPct val="100000"/>
              </a:lnSpc>
              <a:spcBef>
                <a:spcPts val="1200"/>
              </a:spcBef>
              <a:spcAft>
                <a:spcPts val="0"/>
              </a:spcAft>
              <a:buSzPts val="1400"/>
              <a:buNone/>
            </a:pPr>
            <a:r>
              <a:rPr lang="en-US"/>
              <a:t>===</a:t>
            </a:r>
            <a:endParaRPr/>
          </a:p>
          <a:p>
            <a:pPr indent="0" lvl="0" marL="0" rtl="0" algn="l">
              <a:lnSpc>
                <a:spcPct val="100000"/>
              </a:lnSpc>
              <a:spcBef>
                <a:spcPts val="0"/>
              </a:spcBef>
              <a:spcAft>
                <a:spcPts val="0"/>
              </a:spcAft>
              <a:buClr>
                <a:schemeClr val="dk1"/>
              </a:buClr>
              <a:buSzPts val="1100"/>
              <a:buFont typeface="Arial"/>
              <a:buNone/>
            </a:pPr>
            <a:r>
              <a:rPr lang="en-US"/>
              <a:t>1/ Về bất động sản</a:t>
            </a:r>
            <a:endParaRPr/>
          </a:p>
          <a:p>
            <a:pPr indent="0" lvl="0" marL="0" rtl="0" algn="l">
              <a:lnSpc>
                <a:spcPct val="100000"/>
              </a:lnSpc>
              <a:spcBef>
                <a:spcPts val="0"/>
              </a:spcBef>
              <a:spcAft>
                <a:spcPts val="0"/>
              </a:spcAft>
              <a:buClr>
                <a:schemeClr val="dk1"/>
              </a:buClr>
              <a:buSzPts val="1100"/>
              <a:buFont typeface="Arial"/>
              <a:buNone/>
            </a:pPr>
            <a:r>
              <a:rPr lang="en-US"/>
              <a:t>Chúng tôi đã và đang làm dự án cho khách hàng lớn ở Nhật Bản (Đã lên thị trường chứng khoán Tokyo), làm 1 hệ thống quản lý 5 công ty bất động sản liên kết (Cả 5 công ty bds đều chung 1 hệ thống, nhưng mỗi bên sẽ quản lý riêng biệt), không những thế còn liên kết nhà từ hệ thống lên SUMO, Homes, Athomes (Tức là khi đăng ký mới, sửa, xóa ... nhà vào hệ thống thì tự động đẩy sang bên cả các bên liên kết)</a:t>
            </a:r>
            <a:endParaRPr/>
          </a:p>
          <a:p>
            <a:pPr indent="0" lvl="0" marL="0" rtl="0" algn="l">
              <a:lnSpc>
                <a:spcPct val="100000"/>
              </a:lnSpc>
              <a:spcBef>
                <a:spcPts val="0"/>
              </a:spcBef>
              <a:spcAft>
                <a:spcPts val="0"/>
              </a:spcAft>
              <a:buSzPts val="1400"/>
              <a:buNone/>
            </a:pPr>
            <a:r>
              <a:t/>
            </a:r>
            <a:endParaRPr/>
          </a:p>
        </p:txBody>
      </p:sp>
      <p:sp>
        <p:nvSpPr>
          <p:cNvPr id="173" name="Google Shape;173;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7" name="Google Shape;187;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Slide 8 — EC実績①：OEM受発注管理システム（日本⇄中国）/ EC ①: Hệ thống quản lý đặt hàng OEM (Nhật ⇄ Trung)</a:t>
            </a:r>
            <a:endParaRPr b="1"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latin typeface="Arial"/>
                <a:ea typeface="Arial"/>
                <a:cs typeface="Arial"/>
                <a:sym typeface="Arial"/>
              </a:rPr>
              <a:t>Dẫn: quản lý tập trung đơn OEM từ Nhật sang nhà máy Trung Quốc, từ hàng mẫu đến nhập khẩu</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4 bước: Quản lý hàng mẫu (</a:t>
            </a:r>
            <a:r>
              <a:rPr i="1" lang="en-US" sz="1100">
                <a:latin typeface="Arial"/>
                <a:ea typeface="Arial"/>
                <a:cs typeface="Arial"/>
                <a:sym typeface="Arial"/>
              </a:rPr>
              <a:t>yêu cầu – xác nhận – phê duyệt mẫu</a:t>
            </a:r>
            <a:r>
              <a:rPr lang="en-US" sz="1100">
                <a:latin typeface="Arial"/>
                <a:ea typeface="Arial"/>
                <a:cs typeface="Arial"/>
                <a:sym typeface="Arial"/>
              </a:rPr>
              <a:t>) → Quản lý sản xuất chính thức (</a:t>
            </a:r>
            <a:r>
              <a:rPr i="1" lang="en-US" sz="1100">
                <a:latin typeface="Arial"/>
                <a:ea typeface="Arial"/>
                <a:cs typeface="Arial"/>
                <a:sym typeface="Arial"/>
              </a:rPr>
              <a:t>đặt hàng số lượng lớn, theo dõi tiến độ với nhà máy</a:t>
            </a:r>
            <a:r>
              <a:rPr lang="en-US" sz="1100">
                <a:latin typeface="Arial"/>
                <a:ea typeface="Arial"/>
                <a:cs typeface="Arial"/>
                <a:sym typeface="Arial"/>
              </a:rPr>
              <a:t>) → Quản lý đơn &amp; chi phí (</a:t>
            </a:r>
            <a:r>
              <a:rPr i="1" lang="en-US" sz="1100">
                <a:latin typeface="Arial"/>
                <a:ea typeface="Arial"/>
                <a:cs typeface="Arial"/>
                <a:sym typeface="Arial"/>
              </a:rPr>
              <a:t>gom đơn hàng và giá vốn về một mối</a:t>
            </a:r>
            <a:r>
              <a:rPr lang="en-US" sz="1100">
                <a:latin typeface="Arial"/>
                <a:ea typeface="Arial"/>
                <a:cs typeface="Arial"/>
                <a:sym typeface="Arial"/>
              </a:rPr>
              <a:t>) → Quản lý nhập khẩu &amp; tiến độ (</a:t>
            </a:r>
            <a:r>
              <a:rPr i="1" lang="en-US" sz="1100">
                <a:latin typeface="Arial"/>
                <a:ea typeface="Arial"/>
                <a:cs typeface="Arial"/>
                <a:sym typeface="Arial"/>
              </a:rPr>
              <a:t>theo dõi trạng thái đến khi hàng về Nhật</a:t>
            </a:r>
            <a:r>
              <a:rPr lang="en-US" sz="1100">
                <a:latin typeface="Arial"/>
                <a:ea typeface="Arial"/>
                <a:cs typeface="Arial"/>
                <a:sym typeface="Arial"/>
              </a:rPr>
              <a:t>)</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Banner xanh: 御社の韓国OEM事業と同じ業務フローを、システム化した実績があります。→ </a:t>
            </a:r>
            <a:r>
              <a:rPr b="1" i="1" lang="en-US" sz="1100">
                <a:latin typeface="Arial"/>
                <a:ea typeface="Arial"/>
                <a:cs typeface="Arial"/>
                <a:sym typeface="Arial"/>
              </a:rPr>
              <a:t>Chúng tôi có thực tích hệ thống hóa đúng quy trình nghiệp vụ như mảng OEM Hàn Quốc của quý công ty.</a:t>
            </a:r>
            <a:endParaRPr b="1" i="1" sz="1100">
              <a:latin typeface="Arial"/>
              <a:ea typeface="Arial"/>
              <a:cs typeface="Arial"/>
              <a:sym typeface="Arial"/>
            </a:endParaRPr>
          </a:p>
          <a:p>
            <a:pPr indent="0" lvl="0" marL="0" rtl="0" algn="l">
              <a:lnSpc>
                <a:spcPct val="115000"/>
              </a:lnSpc>
              <a:spcBef>
                <a:spcPts val="1200"/>
              </a:spcBef>
              <a:spcAft>
                <a:spcPts val="0"/>
              </a:spcAft>
              <a:buSzPts val="1400"/>
              <a:buNone/>
            </a:pPr>
            <a:r>
              <a:rPr b="1" i="1" lang="en-US" sz="1100">
                <a:latin typeface="Arial"/>
                <a:ea typeface="Arial"/>
                <a:cs typeface="Arial"/>
                <a:sym typeface="Arial"/>
              </a:rPr>
              <a:t>===</a:t>
            </a:r>
            <a:endParaRPr b="1" i="1" sz="1100">
              <a:latin typeface="Arial"/>
              <a:ea typeface="Arial"/>
              <a:cs typeface="Arial"/>
              <a:sym typeface="Arial"/>
            </a:endParaRPr>
          </a:p>
          <a:p>
            <a:pPr indent="0" lvl="0" marL="0" rtl="0" algn="l">
              <a:lnSpc>
                <a:spcPct val="100000"/>
              </a:lnSpc>
              <a:spcBef>
                <a:spcPts val="1200"/>
              </a:spcBef>
              <a:spcAft>
                <a:spcPts val="0"/>
              </a:spcAft>
              <a:buClr>
                <a:schemeClr val="dk1"/>
              </a:buClr>
              <a:buSzPts val="1100"/>
              <a:buFont typeface="Arial"/>
              <a:buNone/>
            </a:pPr>
            <a:r>
              <a:rPr lang="en-US"/>
              <a:t>2/ Về EC (Mối quan tâm của quý vị)</a:t>
            </a:r>
            <a:endParaRPr/>
          </a:p>
          <a:p>
            <a:pPr indent="0" lvl="0" marL="0" rtl="0" algn="l">
              <a:lnSpc>
                <a:spcPct val="100000"/>
              </a:lnSpc>
              <a:spcBef>
                <a:spcPts val="0"/>
              </a:spcBef>
              <a:spcAft>
                <a:spcPts val="0"/>
              </a:spcAft>
              <a:buClr>
                <a:schemeClr val="dk1"/>
              </a:buClr>
              <a:buSzPts val="1100"/>
              <a:buFont typeface="Arial"/>
              <a:buNone/>
            </a:pPr>
            <a:r>
              <a:rPr lang="en-US"/>
              <a:t>- OEM : Dự án này tổng quan là từ Nhật Bản và đặt hàng ở Trung quốc, sẽ có 2 phần là hàng mẫu, và hàng chạy thật, quản lý đơn hàng, quản lý chi phí.. Sau khi End user đặt hàng, thì khách hàng sẽ đặt hàng gia công ở Trung quốc, và chuyển về Nhật Bản.</a:t>
            </a:r>
            <a:endParaRPr/>
          </a:p>
          <a:p>
            <a:pPr indent="0" lvl="0" marL="0" rtl="0" algn="l">
              <a:lnSpc>
                <a:spcPct val="100000"/>
              </a:lnSpc>
              <a:spcBef>
                <a:spcPts val="0"/>
              </a:spcBef>
              <a:spcAft>
                <a:spcPts val="0"/>
              </a:spcAft>
              <a:buSzPts val="1400"/>
              <a:buNone/>
            </a:pPr>
            <a:r>
              <a:t/>
            </a:r>
            <a:endParaRPr/>
          </a:p>
        </p:txBody>
      </p:sp>
      <p:sp>
        <p:nvSpPr>
          <p:cNvPr id="188" name="Google Shape;188;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g3f5b2d3137e_4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2" name="Google Shape;222;g3f5b2d3137e_4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3" name="Google Shape;223;g3f5b2d3137e_4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9.png"/><Relationship Id="rId4" Type="http://schemas.openxmlformats.org/officeDocument/2006/relationships/image" Target="../media/image17.png"/><Relationship Id="rId5" Type="http://schemas.openxmlformats.org/officeDocument/2006/relationships/image" Target="../media/image1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9.png"/><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9.png"/><Relationship Id="rId4" Type="http://schemas.openxmlformats.org/officeDocument/2006/relationships/image" Target="../media/image2.png"/><Relationship Id="rId5" Type="http://schemas.openxmlformats.org/officeDocument/2006/relationships/image" Target="../media/image1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9.png"/><Relationship Id="rId4" Type="http://schemas.openxmlformats.org/officeDocument/2006/relationships/image" Target="../media/image1.png"/><Relationship Id="rId5" Type="http://schemas.openxmlformats.org/officeDocument/2006/relationships/image" Target="../media/image2.png"/><Relationship Id="rId6" Type="http://schemas.openxmlformats.org/officeDocument/2006/relationships/image" Target="../media/image13.png"/><Relationship Id="rId7" Type="http://schemas.openxmlformats.org/officeDocument/2006/relationships/image" Target="../media/image14.png"/><Relationship Id="rId8" Type="http://schemas.openxmlformats.org/officeDocument/2006/relationships/image" Target="../media/image8.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9.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9.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9.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9.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9.png"/><Relationship Id="rId4" Type="http://schemas.openxmlformats.org/officeDocument/2006/relationships/image" Target="../media/image25.png"/><Relationship Id="rId5" Type="http://schemas.openxmlformats.org/officeDocument/2006/relationships/image" Target="../media/image10.png"/><Relationship Id="rId6" Type="http://schemas.openxmlformats.org/officeDocument/2006/relationships/image" Target="../media/image1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9.png"/><Relationship Id="rId4" Type="http://schemas.openxmlformats.org/officeDocument/2006/relationships/image" Target="../media/image5.png"/><Relationship Id="rId10" Type="http://schemas.openxmlformats.org/officeDocument/2006/relationships/image" Target="../media/image6.png"/><Relationship Id="rId9" Type="http://schemas.openxmlformats.org/officeDocument/2006/relationships/image" Target="../media/image3.png"/><Relationship Id="rId5" Type="http://schemas.openxmlformats.org/officeDocument/2006/relationships/image" Target="../media/image15.png"/><Relationship Id="rId6" Type="http://schemas.openxmlformats.org/officeDocument/2006/relationships/image" Target="../media/image12.png"/><Relationship Id="rId7" Type="http://schemas.openxmlformats.org/officeDocument/2006/relationships/image" Target="../media/image2.png"/><Relationship Id="rId8"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9.png"/><Relationship Id="rId4" Type="http://schemas.openxmlformats.org/officeDocument/2006/relationships/image" Target="../media/image7.png"/><Relationship Id="rId5" Type="http://schemas.openxmlformats.org/officeDocument/2006/relationships/image" Target="../media/image1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9.png"/><Relationship Id="rId4" Type="http://schemas.openxmlformats.org/officeDocument/2006/relationships/image" Target="../media/image16.png"/><Relationship Id="rId5" Type="http://schemas.openxmlformats.org/officeDocument/2006/relationships/image" Target="../media/image22.png"/><Relationship Id="rId6" Type="http://schemas.openxmlformats.org/officeDocument/2006/relationships/image" Target="../media/image12.png"/><Relationship Id="rId7" Type="http://schemas.openxmlformats.org/officeDocument/2006/relationships/image" Target="../media/image2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F1006"/>
        </a:solidFill>
      </p:bgPr>
    </p:bg>
    <p:spTree>
      <p:nvGrpSpPr>
        <p:cNvPr id="15" name="Shape 15"/>
        <p:cNvGrpSpPr/>
        <p:nvPr/>
      </p:nvGrpSpPr>
      <p:grpSpPr>
        <a:xfrm>
          <a:off x="0" y="0"/>
          <a:ext cx="0" cy="0"/>
          <a:chOff x="0" y="0"/>
          <a:chExt cx="0" cy="0"/>
        </a:xfrm>
      </p:grpSpPr>
      <p:sp>
        <p:nvSpPr>
          <p:cNvPr id="16" name="Google Shape;16;p1"/>
          <p:cNvSpPr/>
          <p:nvPr/>
        </p:nvSpPr>
        <p:spPr>
          <a:xfrm>
            <a:off x="8778240" y="-3108960"/>
            <a:ext cx="7315200" cy="7315200"/>
          </a:xfrm>
          <a:prstGeom prst="ellipse">
            <a:avLst/>
          </a:prstGeom>
          <a:solidFill>
            <a:srgbClr val="FF1D0D">
              <a:alpha val="45098"/>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 name="Google Shape;17;p1"/>
          <p:cNvSpPr/>
          <p:nvPr/>
        </p:nvSpPr>
        <p:spPr>
          <a:xfrm>
            <a:off x="-2377440" y="4206240"/>
            <a:ext cx="6400800" cy="6400800"/>
          </a:xfrm>
          <a:prstGeom prst="ellipse">
            <a:avLst/>
          </a:prstGeom>
          <a:solidFill>
            <a:srgbClr val="D91604">
              <a:alpha val="30196"/>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home/claude/logo.png" id="18" name="Google Shape;18;p1"/>
          <p:cNvPicPr preferRelativeResize="0"/>
          <p:nvPr/>
        </p:nvPicPr>
        <p:blipFill rotWithShape="1">
          <a:blip r:embed="rId3">
            <a:alphaModFix/>
          </a:blip>
          <a:srcRect b="0" l="0" r="0" t="0"/>
          <a:stretch/>
        </p:blipFill>
        <p:spPr>
          <a:xfrm>
            <a:off x="777240" y="658368"/>
            <a:ext cx="713232" cy="713232"/>
          </a:xfrm>
          <a:prstGeom prst="rect">
            <a:avLst/>
          </a:prstGeom>
          <a:noFill/>
          <a:ln>
            <a:noFill/>
          </a:ln>
        </p:spPr>
      </p:pic>
      <p:sp>
        <p:nvSpPr>
          <p:cNvPr id="19" name="Google Shape;19;p1"/>
          <p:cNvSpPr/>
          <p:nvPr/>
        </p:nvSpPr>
        <p:spPr>
          <a:xfrm>
            <a:off x="1627632" y="658368"/>
            <a:ext cx="5486400" cy="713232"/>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FFFF"/>
              </a:buClr>
              <a:buSzPts val="2000"/>
              <a:buFont typeface="Arial"/>
              <a:buNone/>
            </a:pPr>
            <a:r>
              <a:rPr b="1" i="0" lang="en-US" sz="2000" u="none" cap="none" strike="noStrike">
                <a:solidFill>
                  <a:srgbClr val="FFFFFF"/>
                </a:solidFill>
                <a:latin typeface="Arial"/>
                <a:ea typeface="Arial"/>
                <a:cs typeface="Arial"/>
                <a:sym typeface="Arial"/>
              </a:rPr>
              <a:t>株式会社 KaiyouIT</a:t>
            </a:r>
            <a:endParaRPr b="0" i="0" sz="2000" u="none" cap="none" strike="noStrike">
              <a:solidFill>
                <a:schemeClr val="dk1"/>
              </a:solidFill>
              <a:latin typeface="Calibri"/>
              <a:ea typeface="Calibri"/>
              <a:cs typeface="Calibri"/>
              <a:sym typeface="Calibri"/>
            </a:endParaRPr>
          </a:p>
        </p:txBody>
      </p:sp>
      <p:sp>
        <p:nvSpPr>
          <p:cNvPr id="20" name="Google Shape;20;p1"/>
          <p:cNvSpPr/>
          <p:nvPr/>
        </p:nvSpPr>
        <p:spPr>
          <a:xfrm>
            <a:off x="777240" y="2148840"/>
            <a:ext cx="10607040" cy="2011680"/>
          </a:xfrm>
          <a:prstGeom prst="rect">
            <a:avLst/>
          </a:prstGeom>
          <a:noFill/>
          <a:ln>
            <a:noFill/>
          </a:ln>
        </p:spPr>
        <p:txBody>
          <a:bodyPr anchorCtr="0" anchor="ctr" bIns="0" lIns="0" spcFirstLastPara="1" rIns="0" wrap="square" tIns="0">
            <a:noAutofit/>
          </a:bodyPr>
          <a:lstStyle/>
          <a:p>
            <a:pPr indent="0" lvl="0" marL="0" marR="0" rtl="0" algn="l">
              <a:lnSpc>
                <a:spcPct val="140909"/>
              </a:lnSpc>
              <a:spcBef>
                <a:spcPts val="0"/>
              </a:spcBef>
              <a:spcAft>
                <a:spcPts val="0"/>
              </a:spcAft>
              <a:buClr>
                <a:srgbClr val="FFFFFF"/>
              </a:buClr>
              <a:buSzPts val="4400"/>
              <a:buFont typeface="Arial"/>
              <a:buNone/>
            </a:pPr>
            <a:r>
              <a:rPr b="1" i="0" lang="en-US" sz="4400" u="none" cap="none" strike="noStrike">
                <a:solidFill>
                  <a:srgbClr val="FFFFFF"/>
                </a:solidFill>
                <a:latin typeface="Arial"/>
                <a:ea typeface="Arial"/>
                <a:cs typeface="Arial"/>
                <a:sym typeface="Arial"/>
              </a:rPr>
              <a:t>テクノロジーで、</a:t>
            </a:r>
            <a:endParaRPr b="0" i="0" sz="4400" u="none" cap="none" strike="noStrike">
              <a:solidFill>
                <a:schemeClr val="dk1"/>
              </a:solidFill>
              <a:latin typeface="Calibri"/>
              <a:ea typeface="Calibri"/>
              <a:cs typeface="Calibri"/>
              <a:sym typeface="Calibri"/>
            </a:endParaRPr>
          </a:p>
          <a:p>
            <a:pPr indent="0" lvl="0" marL="0" marR="0" rtl="0" algn="l">
              <a:lnSpc>
                <a:spcPct val="140909"/>
              </a:lnSpc>
              <a:spcBef>
                <a:spcPts val="0"/>
              </a:spcBef>
              <a:spcAft>
                <a:spcPts val="0"/>
              </a:spcAft>
              <a:buClr>
                <a:srgbClr val="FFFFFF"/>
              </a:buClr>
              <a:buSzPts val="4400"/>
              <a:buFont typeface="Arial"/>
              <a:buNone/>
            </a:pPr>
            <a:r>
              <a:rPr b="1" i="0" lang="en-US" sz="4400" u="none" cap="none" strike="noStrike">
                <a:solidFill>
                  <a:srgbClr val="FFFFFF"/>
                </a:solidFill>
                <a:latin typeface="Arial"/>
                <a:ea typeface="Arial"/>
                <a:cs typeface="Arial"/>
                <a:sym typeface="Arial"/>
              </a:rPr>
              <a:t>“伴走型共創”を加速する</a:t>
            </a:r>
            <a:endParaRPr b="0" i="0" sz="4400" u="none" cap="none" strike="noStrike">
              <a:solidFill>
                <a:schemeClr val="dk1"/>
              </a:solidFill>
              <a:latin typeface="Calibri"/>
              <a:ea typeface="Calibri"/>
              <a:cs typeface="Calibri"/>
              <a:sym typeface="Calibri"/>
            </a:endParaRPr>
          </a:p>
        </p:txBody>
      </p:sp>
      <p:sp>
        <p:nvSpPr>
          <p:cNvPr id="21" name="Google Shape;21;p1"/>
          <p:cNvSpPr/>
          <p:nvPr/>
        </p:nvSpPr>
        <p:spPr>
          <a:xfrm>
            <a:off x="777240" y="4343400"/>
            <a:ext cx="5394960" cy="18288"/>
          </a:xfrm>
          <a:prstGeom prst="roundRect">
            <a:avLst>
              <a:gd fmla="val 50000" name="adj"/>
            </a:avLst>
          </a:prstGeom>
          <a:solidFill>
            <a:srgbClr val="F2B33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 name="Google Shape;22;p1"/>
          <p:cNvSpPr/>
          <p:nvPr/>
        </p:nvSpPr>
        <p:spPr>
          <a:xfrm>
            <a:off x="777240" y="4709160"/>
            <a:ext cx="7315200" cy="4572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D8D3"/>
              </a:buClr>
              <a:buSzPts val="1900"/>
              <a:buFont typeface="Arial"/>
              <a:buNone/>
            </a:pPr>
            <a:r>
              <a:rPr b="1" i="0" lang="en-US" sz="1900" u="none" cap="none" strike="noStrike">
                <a:solidFill>
                  <a:srgbClr val="FFD8D3"/>
                </a:solidFill>
                <a:latin typeface="Arial"/>
                <a:ea typeface="Arial"/>
                <a:cs typeface="Arial"/>
                <a:sym typeface="Arial"/>
              </a:rPr>
              <a:t>Locommit Japan株式会社 御中</a:t>
            </a:r>
            <a:endParaRPr b="0" i="0" sz="1900" u="none" cap="none" strike="noStrike">
              <a:solidFill>
                <a:schemeClr val="dk1"/>
              </a:solidFill>
              <a:latin typeface="Calibri"/>
              <a:ea typeface="Calibri"/>
              <a:cs typeface="Calibri"/>
              <a:sym typeface="Calibri"/>
            </a:endParaRPr>
          </a:p>
        </p:txBody>
      </p:sp>
      <p:sp>
        <p:nvSpPr>
          <p:cNvPr id="23" name="Google Shape;23;p1"/>
          <p:cNvSpPr/>
          <p:nvPr/>
        </p:nvSpPr>
        <p:spPr>
          <a:xfrm>
            <a:off x="777240" y="5230368"/>
            <a:ext cx="8229600" cy="36576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D8D3"/>
              </a:buClr>
              <a:buSzPts val="1400"/>
              <a:buFont typeface="Arial"/>
              <a:buNone/>
            </a:pPr>
            <a:r>
              <a:rPr b="0" i="0" lang="en-US" sz="1400" u="none" cap="none" strike="noStrike">
                <a:solidFill>
                  <a:srgbClr val="FFD8D3"/>
                </a:solidFill>
                <a:latin typeface="Arial"/>
                <a:ea typeface="Arial"/>
                <a:cs typeface="Arial"/>
                <a:sym typeface="Arial"/>
              </a:rPr>
              <a:t>2026年7月27日｜会社紹介・AI駆動開発のご紹介</a:t>
            </a:r>
            <a:endParaRPr b="0" i="0" sz="14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pic>
        <p:nvPicPr>
          <p:cNvPr id="231" name="Google Shape;231;g3f5b2d3137e_4_6" title="OEM_2.PNG"/>
          <p:cNvPicPr preferRelativeResize="0"/>
          <p:nvPr/>
        </p:nvPicPr>
        <p:blipFill rotWithShape="1">
          <a:blip r:embed="rId3">
            <a:alphaModFix/>
          </a:blip>
          <a:srcRect b="0" l="0" r="0" t="0"/>
          <a:stretch/>
        </p:blipFill>
        <p:spPr>
          <a:xfrm>
            <a:off x="152400" y="152400"/>
            <a:ext cx="11887202" cy="5116638"/>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36" name="Shape 236"/>
        <p:cNvGrpSpPr/>
        <p:nvPr/>
      </p:nvGrpSpPr>
      <p:grpSpPr>
        <a:xfrm>
          <a:off x="0" y="0"/>
          <a:ext cx="0" cy="0"/>
          <a:chOff x="0" y="0"/>
          <a:chExt cx="0" cy="0"/>
        </a:xfrm>
      </p:grpSpPr>
      <p:sp>
        <p:nvSpPr>
          <p:cNvPr id="237" name="Google Shape;237;p9"/>
          <p:cNvSpPr/>
          <p:nvPr/>
        </p:nvSpPr>
        <p:spPr>
          <a:xfrm>
            <a:off x="11503152" y="6473952"/>
            <a:ext cx="457200" cy="274320"/>
          </a:xfrm>
          <a:prstGeom prst="rect">
            <a:avLst/>
          </a:prstGeom>
          <a:noFill/>
          <a:ln>
            <a:noFill/>
          </a:ln>
        </p:spPr>
        <p:txBody>
          <a:bodyPr anchorCtr="0" anchor="ctr" bIns="0" lIns="0" spcFirstLastPara="1" rIns="0" wrap="square" tIns="0">
            <a:noAutofit/>
          </a:bodyPr>
          <a:lstStyle/>
          <a:p>
            <a:pPr indent="0" lvl="0" marL="0" marR="0" rtl="0" algn="r">
              <a:lnSpc>
                <a:spcPct val="100000"/>
              </a:lnSpc>
              <a:spcBef>
                <a:spcPts val="0"/>
              </a:spcBef>
              <a:spcAft>
                <a:spcPts val="0"/>
              </a:spcAft>
              <a:buClr>
                <a:srgbClr val="96777B"/>
              </a:buClr>
              <a:buSzPts val="1000"/>
              <a:buFont typeface="Arial"/>
              <a:buNone/>
            </a:pPr>
            <a:r>
              <a:rPr b="0" i="0" lang="en-US" sz="1000" u="none" cap="none" strike="noStrike">
                <a:solidFill>
                  <a:srgbClr val="96777B"/>
                </a:solidFill>
                <a:latin typeface="Arial"/>
                <a:ea typeface="Arial"/>
                <a:cs typeface="Arial"/>
                <a:sym typeface="Arial"/>
              </a:rPr>
              <a:t>9</a:t>
            </a:r>
            <a:endParaRPr b="0" i="0" sz="1000" u="none" cap="none" strike="noStrike">
              <a:solidFill>
                <a:schemeClr val="dk1"/>
              </a:solidFill>
              <a:latin typeface="Calibri"/>
              <a:ea typeface="Calibri"/>
              <a:cs typeface="Calibri"/>
              <a:sym typeface="Calibri"/>
            </a:endParaRPr>
          </a:p>
        </p:txBody>
      </p:sp>
      <p:pic>
        <p:nvPicPr>
          <p:cNvPr descr="/home/claude/logo.png" id="238" name="Google Shape;238;p9"/>
          <p:cNvPicPr preferRelativeResize="0"/>
          <p:nvPr/>
        </p:nvPicPr>
        <p:blipFill rotWithShape="1">
          <a:blip r:embed="rId3">
            <a:alphaModFix/>
          </a:blip>
          <a:srcRect b="0" l="0" r="0" t="0"/>
          <a:stretch/>
        </p:blipFill>
        <p:spPr>
          <a:xfrm>
            <a:off x="11274552" y="274320"/>
            <a:ext cx="402336" cy="402336"/>
          </a:xfrm>
          <a:prstGeom prst="rect">
            <a:avLst/>
          </a:prstGeom>
          <a:noFill/>
          <a:ln>
            <a:noFill/>
          </a:ln>
        </p:spPr>
      </p:pic>
      <p:sp>
        <p:nvSpPr>
          <p:cNvPr id="239" name="Google Shape;239;p9"/>
          <p:cNvSpPr/>
          <p:nvPr/>
        </p:nvSpPr>
        <p:spPr>
          <a:xfrm>
            <a:off x="548640" y="347472"/>
            <a:ext cx="8686800" cy="27432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D91604"/>
              </a:buClr>
              <a:buSzPts val="1200"/>
              <a:buFont typeface="Arial"/>
              <a:buNone/>
            </a:pPr>
            <a:r>
              <a:rPr b="1" i="0" lang="en-US" sz="1200" u="none" cap="none" strike="noStrike">
                <a:solidFill>
                  <a:srgbClr val="D91604"/>
                </a:solidFill>
                <a:latin typeface="Arial"/>
                <a:ea typeface="Arial"/>
                <a:cs typeface="Arial"/>
                <a:sym typeface="Arial"/>
              </a:rPr>
              <a:t>PROJECTS | 03 開発実績</a:t>
            </a:r>
            <a:endParaRPr b="0" i="0" sz="1200" u="none" cap="none" strike="noStrike">
              <a:solidFill>
                <a:schemeClr val="dk1"/>
              </a:solidFill>
              <a:latin typeface="Calibri"/>
              <a:ea typeface="Calibri"/>
              <a:cs typeface="Calibri"/>
              <a:sym typeface="Calibri"/>
            </a:endParaRPr>
          </a:p>
        </p:txBody>
      </p:sp>
      <p:sp>
        <p:nvSpPr>
          <p:cNvPr id="240" name="Google Shape;240;p9"/>
          <p:cNvSpPr/>
          <p:nvPr/>
        </p:nvSpPr>
        <p:spPr>
          <a:xfrm>
            <a:off x="548640" y="621792"/>
            <a:ext cx="11064240" cy="566928"/>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332528"/>
              </a:buClr>
              <a:buSzPts val="2500"/>
              <a:buFont typeface="Arial"/>
              <a:buNone/>
            </a:pPr>
            <a:r>
              <a:rPr b="1" i="0" lang="en-US" sz="2500" u="none" cap="none" strike="noStrike">
                <a:solidFill>
                  <a:srgbClr val="332528"/>
                </a:solidFill>
                <a:latin typeface="Arial"/>
                <a:ea typeface="Arial"/>
                <a:cs typeface="Arial"/>
                <a:sym typeface="Arial"/>
              </a:rPr>
              <a:t>EC実績②：越境EC ＆ B2Bマーケットプレイス</a:t>
            </a:r>
            <a:endParaRPr b="0" i="0" sz="2500" u="none" cap="none" strike="noStrike">
              <a:solidFill>
                <a:schemeClr val="dk1"/>
              </a:solidFill>
              <a:latin typeface="Calibri"/>
              <a:ea typeface="Calibri"/>
              <a:cs typeface="Calibri"/>
              <a:sym typeface="Calibri"/>
            </a:endParaRPr>
          </a:p>
        </p:txBody>
      </p:sp>
      <p:sp>
        <p:nvSpPr>
          <p:cNvPr id="241" name="Google Shape;241;p9"/>
          <p:cNvSpPr/>
          <p:nvPr/>
        </p:nvSpPr>
        <p:spPr>
          <a:xfrm>
            <a:off x="640080" y="1691640"/>
            <a:ext cx="5349240" cy="3977640"/>
          </a:xfrm>
          <a:prstGeom prst="roundRect">
            <a:avLst>
              <a:gd fmla="val 2069" name="adj"/>
            </a:avLst>
          </a:prstGeom>
          <a:solidFill>
            <a:srgbClr val="FDF3F2"/>
          </a:solidFill>
          <a:ln cap="flat" cmpd="sng" w="12700">
            <a:solidFill>
              <a:srgbClr val="F7D7D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2" name="Google Shape;242;p9"/>
          <p:cNvSpPr/>
          <p:nvPr/>
        </p:nvSpPr>
        <p:spPr>
          <a:xfrm>
            <a:off x="932688" y="1965960"/>
            <a:ext cx="640080" cy="640080"/>
          </a:xfrm>
          <a:prstGeom prst="ellipse">
            <a:avLst/>
          </a:prstGeom>
          <a:solidFill>
            <a:srgbClr val="D9160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home/claude/icons/globe_w.png" id="243" name="Google Shape;243;p9"/>
          <p:cNvPicPr preferRelativeResize="0"/>
          <p:nvPr/>
        </p:nvPicPr>
        <p:blipFill rotWithShape="1">
          <a:blip r:embed="rId4">
            <a:alphaModFix/>
          </a:blip>
          <a:srcRect b="0" l="0" r="0" t="0"/>
          <a:stretch/>
        </p:blipFill>
        <p:spPr>
          <a:xfrm>
            <a:off x="1099109" y="2132381"/>
            <a:ext cx="307238" cy="307238"/>
          </a:xfrm>
          <a:prstGeom prst="rect">
            <a:avLst/>
          </a:prstGeom>
          <a:noFill/>
          <a:ln>
            <a:noFill/>
          </a:ln>
        </p:spPr>
      </p:pic>
      <p:sp>
        <p:nvSpPr>
          <p:cNvPr id="244" name="Google Shape;244;p9"/>
          <p:cNvSpPr/>
          <p:nvPr/>
        </p:nvSpPr>
        <p:spPr>
          <a:xfrm>
            <a:off x="1737360" y="1965960"/>
            <a:ext cx="4023360" cy="64008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332528"/>
              </a:buClr>
              <a:buSzPts val="1650"/>
              <a:buFont typeface="Arial"/>
              <a:buNone/>
            </a:pPr>
            <a:r>
              <a:rPr b="1" i="0" lang="en-US" sz="1650" u="none" cap="none" strike="noStrike">
                <a:solidFill>
                  <a:srgbClr val="332528"/>
                </a:solidFill>
                <a:latin typeface="Arial"/>
                <a:ea typeface="Arial"/>
                <a:cs typeface="Arial"/>
                <a:sym typeface="Arial"/>
              </a:rPr>
              <a:t>越境EC分析システム</a:t>
            </a:r>
            <a:endParaRPr b="0" i="0" sz="1650" u="none" cap="none" strike="noStrike">
              <a:solidFill>
                <a:schemeClr val="dk1"/>
              </a:solidFill>
              <a:latin typeface="Calibri"/>
              <a:ea typeface="Calibri"/>
              <a:cs typeface="Calibri"/>
              <a:sym typeface="Calibri"/>
            </a:endParaRPr>
          </a:p>
        </p:txBody>
      </p:sp>
      <p:sp>
        <p:nvSpPr>
          <p:cNvPr id="245" name="Google Shape;245;p9"/>
          <p:cNvSpPr/>
          <p:nvPr/>
        </p:nvSpPr>
        <p:spPr>
          <a:xfrm>
            <a:off x="932688" y="2834640"/>
            <a:ext cx="4754880" cy="169164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332528"/>
              </a:buClr>
              <a:buSzPts val="1250"/>
              <a:buFont typeface="Arial"/>
              <a:buNone/>
            </a:pPr>
            <a:r>
              <a:rPr b="0" i="0" lang="en-US" sz="1250" u="none" cap="none" strike="noStrike">
                <a:solidFill>
                  <a:srgbClr val="332528"/>
                </a:solidFill>
                <a:latin typeface="Arial"/>
                <a:ea typeface="Arial"/>
                <a:cs typeface="Arial"/>
                <a:sym typeface="Arial"/>
              </a:rPr>
              <a:t>Amazonベストセラーを基に、日米間の価格差・利益率を自動算出。「どちらの市場で仕入れ、どちらで売るか」の意思決定を支援。</a:t>
            </a:r>
            <a:endParaRPr b="0" i="0" sz="1250" u="none" cap="none" strike="noStrike">
              <a:solidFill>
                <a:schemeClr val="dk1"/>
              </a:solidFill>
              <a:latin typeface="Calibri"/>
              <a:ea typeface="Calibri"/>
              <a:cs typeface="Calibri"/>
              <a:sym typeface="Calibri"/>
            </a:endParaRPr>
          </a:p>
        </p:txBody>
      </p:sp>
      <p:sp>
        <p:nvSpPr>
          <p:cNvPr id="246" name="Google Shape;246;p9"/>
          <p:cNvSpPr/>
          <p:nvPr/>
        </p:nvSpPr>
        <p:spPr>
          <a:xfrm>
            <a:off x="932688" y="4800600"/>
            <a:ext cx="4754880" cy="64008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1D0D"/>
              </a:buClr>
              <a:buSzPts val="1250"/>
              <a:buFont typeface="Arial"/>
              <a:buNone/>
            </a:pPr>
            <a:r>
              <a:rPr b="1" i="0" lang="en-US" sz="1250" u="none" cap="none" strike="noStrike">
                <a:solidFill>
                  <a:srgbClr val="FF1D0D"/>
                </a:solidFill>
                <a:latin typeface="Arial"/>
                <a:ea typeface="Arial"/>
                <a:cs typeface="Arial"/>
                <a:sym typeface="Arial"/>
              </a:rPr>
              <a:t>→ 日韓の輸出入ビジネスにも応用可能なモデル</a:t>
            </a:r>
            <a:endParaRPr b="0" i="0" sz="1250" u="none" cap="none" strike="noStrike">
              <a:solidFill>
                <a:schemeClr val="dk1"/>
              </a:solidFill>
              <a:latin typeface="Calibri"/>
              <a:ea typeface="Calibri"/>
              <a:cs typeface="Calibri"/>
              <a:sym typeface="Calibri"/>
            </a:endParaRPr>
          </a:p>
        </p:txBody>
      </p:sp>
      <p:sp>
        <p:nvSpPr>
          <p:cNvPr id="247" name="Google Shape;247;p9"/>
          <p:cNvSpPr/>
          <p:nvPr/>
        </p:nvSpPr>
        <p:spPr>
          <a:xfrm>
            <a:off x="6217920" y="1691640"/>
            <a:ext cx="5349240" cy="3977640"/>
          </a:xfrm>
          <a:prstGeom prst="roundRect">
            <a:avLst>
              <a:gd fmla="val 2069" name="adj"/>
            </a:avLst>
          </a:prstGeom>
          <a:solidFill>
            <a:srgbClr val="FDF3F2"/>
          </a:solidFill>
          <a:ln cap="flat" cmpd="sng" w="12700">
            <a:solidFill>
              <a:srgbClr val="F7D7D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8" name="Google Shape;248;p9"/>
          <p:cNvSpPr/>
          <p:nvPr/>
        </p:nvSpPr>
        <p:spPr>
          <a:xfrm>
            <a:off x="6510528" y="1965960"/>
            <a:ext cx="640080" cy="640080"/>
          </a:xfrm>
          <a:prstGeom prst="ellipse">
            <a:avLst/>
          </a:prstGeom>
          <a:solidFill>
            <a:srgbClr val="D9160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home/claude/icons/box_w.png" id="249" name="Google Shape;249;p9"/>
          <p:cNvPicPr preferRelativeResize="0"/>
          <p:nvPr/>
        </p:nvPicPr>
        <p:blipFill rotWithShape="1">
          <a:blip r:embed="rId5">
            <a:alphaModFix/>
          </a:blip>
          <a:srcRect b="0" l="0" r="0" t="0"/>
          <a:stretch/>
        </p:blipFill>
        <p:spPr>
          <a:xfrm>
            <a:off x="6676949" y="2132381"/>
            <a:ext cx="307238" cy="307238"/>
          </a:xfrm>
          <a:prstGeom prst="rect">
            <a:avLst/>
          </a:prstGeom>
          <a:noFill/>
          <a:ln>
            <a:noFill/>
          </a:ln>
        </p:spPr>
      </p:pic>
      <p:sp>
        <p:nvSpPr>
          <p:cNvPr id="250" name="Google Shape;250;p9"/>
          <p:cNvSpPr/>
          <p:nvPr/>
        </p:nvSpPr>
        <p:spPr>
          <a:xfrm>
            <a:off x="7315200" y="1965960"/>
            <a:ext cx="4023360" cy="64008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332528"/>
              </a:buClr>
              <a:buSzPts val="1650"/>
              <a:buFont typeface="Arial"/>
              <a:buNone/>
            </a:pPr>
            <a:r>
              <a:rPr b="1" i="0" lang="en-US" sz="1650" u="none" cap="none" strike="noStrike">
                <a:solidFill>
                  <a:srgbClr val="332528"/>
                </a:solidFill>
                <a:latin typeface="Arial"/>
                <a:ea typeface="Arial"/>
                <a:cs typeface="Arial"/>
                <a:sym typeface="Arial"/>
              </a:rPr>
              <a:t>農業B2Bマーケットプレイス</a:t>
            </a:r>
            <a:endParaRPr b="0" i="0" sz="1650" u="none" cap="none" strike="noStrike">
              <a:solidFill>
                <a:schemeClr val="dk1"/>
              </a:solidFill>
              <a:latin typeface="Calibri"/>
              <a:ea typeface="Calibri"/>
              <a:cs typeface="Calibri"/>
              <a:sym typeface="Calibri"/>
            </a:endParaRPr>
          </a:p>
        </p:txBody>
      </p:sp>
      <p:sp>
        <p:nvSpPr>
          <p:cNvPr id="251" name="Google Shape;251;p9"/>
          <p:cNvSpPr/>
          <p:nvPr/>
        </p:nvSpPr>
        <p:spPr>
          <a:xfrm>
            <a:off x="6510528" y="2834640"/>
            <a:ext cx="4754880" cy="169164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332528"/>
              </a:buClr>
              <a:buSzPts val="1250"/>
              <a:buFont typeface="Arial"/>
              <a:buNone/>
            </a:pPr>
            <a:r>
              <a:rPr b="0" i="0" lang="en-US" sz="1250" u="none" cap="none" strike="noStrike">
                <a:solidFill>
                  <a:srgbClr val="332528"/>
                </a:solidFill>
                <a:latin typeface="Arial"/>
                <a:ea typeface="Arial"/>
                <a:cs typeface="Arial"/>
                <a:sym typeface="Arial"/>
              </a:rPr>
              <a:t>設計から構築まで一貫対応。農家⇄卸のマッチング、売買出品、取引管理など、B2Bマーケットプレイスのフル機能をゼロから構築。</a:t>
            </a:r>
            <a:endParaRPr b="0" i="0" sz="1250" u="none" cap="none" strike="noStrike">
              <a:solidFill>
                <a:schemeClr val="dk1"/>
              </a:solidFill>
              <a:latin typeface="Calibri"/>
              <a:ea typeface="Calibri"/>
              <a:cs typeface="Calibri"/>
              <a:sym typeface="Calibri"/>
            </a:endParaRPr>
          </a:p>
        </p:txBody>
      </p:sp>
      <p:sp>
        <p:nvSpPr>
          <p:cNvPr id="252" name="Google Shape;252;p9"/>
          <p:cNvSpPr/>
          <p:nvPr/>
        </p:nvSpPr>
        <p:spPr>
          <a:xfrm>
            <a:off x="6510528" y="4800600"/>
            <a:ext cx="4754880" cy="64008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1D0D"/>
              </a:buClr>
              <a:buSzPts val="1250"/>
              <a:buFont typeface="Arial"/>
              <a:buNone/>
            </a:pPr>
            <a:r>
              <a:rPr b="1" i="0" lang="en-US" sz="1250" u="none" cap="none" strike="noStrike">
                <a:solidFill>
                  <a:srgbClr val="FF1D0D"/>
                </a:solidFill>
                <a:latin typeface="Arial"/>
                <a:ea typeface="Arial"/>
                <a:cs typeface="Arial"/>
                <a:sym typeface="Arial"/>
              </a:rPr>
              <a:t>→ 大規模ECを「ゼロから」作れる証明</a:t>
            </a:r>
            <a:endParaRPr b="0" i="0" sz="125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pic>
        <p:nvPicPr>
          <p:cNvPr id="258" name="Google Shape;258;g3f5b2d3137e_4_46" title="08_価格差.png"/>
          <p:cNvPicPr preferRelativeResize="0"/>
          <p:nvPr/>
        </p:nvPicPr>
        <p:blipFill rotWithShape="1">
          <a:blip r:embed="rId3">
            <a:alphaModFix/>
          </a:blip>
          <a:srcRect b="0" l="0" r="0" t="0"/>
          <a:stretch/>
        </p:blipFill>
        <p:spPr>
          <a:xfrm>
            <a:off x="3298300" y="152400"/>
            <a:ext cx="5595400" cy="6553201"/>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pic>
        <p:nvPicPr>
          <p:cNvPr id="264" name="Google Shape;264;g3f5b2d3137e_4_51" title="日米価格差リスト.PNG"/>
          <p:cNvPicPr preferRelativeResize="0"/>
          <p:nvPr/>
        </p:nvPicPr>
        <p:blipFill rotWithShape="1">
          <a:blip r:embed="rId3">
            <a:alphaModFix/>
          </a:blip>
          <a:srcRect b="0" l="0" r="0" t="0"/>
          <a:stretch/>
        </p:blipFill>
        <p:spPr>
          <a:xfrm>
            <a:off x="152400" y="701575"/>
            <a:ext cx="11887202" cy="54548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69" name="Shape 269"/>
        <p:cNvGrpSpPr/>
        <p:nvPr/>
      </p:nvGrpSpPr>
      <p:grpSpPr>
        <a:xfrm>
          <a:off x="0" y="0"/>
          <a:ext cx="0" cy="0"/>
          <a:chOff x="0" y="0"/>
          <a:chExt cx="0" cy="0"/>
        </a:xfrm>
      </p:grpSpPr>
      <p:sp>
        <p:nvSpPr>
          <p:cNvPr id="270" name="Google Shape;270;p10"/>
          <p:cNvSpPr/>
          <p:nvPr/>
        </p:nvSpPr>
        <p:spPr>
          <a:xfrm>
            <a:off x="11503152" y="6473952"/>
            <a:ext cx="457200" cy="274320"/>
          </a:xfrm>
          <a:prstGeom prst="rect">
            <a:avLst/>
          </a:prstGeom>
          <a:noFill/>
          <a:ln>
            <a:noFill/>
          </a:ln>
        </p:spPr>
        <p:txBody>
          <a:bodyPr anchorCtr="0" anchor="ctr" bIns="0" lIns="0" spcFirstLastPara="1" rIns="0" wrap="square" tIns="0">
            <a:noAutofit/>
          </a:bodyPr>
          <a:lstStyle/>
          <a:p>
            <a:pPr indent="0" lvl="0" marL="0" marR="0" rtl="0" algn="r">
              <a:lnSpc>
                <a:spcPct val="100000"/>
              </a:lnSpc>
              <a:spcBef>
                <a:spcPts val="0"/>
              </a:spcBef>
              <a:spcAft>
                <a:spcPts val="0"/>
              </a:spcAft>
              <a:buClr>
                <a:srgbClr val="96777B"/>
              </a:buClr>
              <a:buSzPts val="1000"/>
              <a:buFont typeface="Arial"/>
              <a:buNone/>
            </a:pPr>
            <a:r>
              <a:rPr b="0" i="0" lang="en-US" sz="1000" u="none" cap="none" strike="noStrike">
                <a:solidFill>
                  <a:srgbClr val="96777B"/>
                </a:solidFill>
                <a:latin typeface="Arial"/>
                <a:ea typeface="Arial"/>
                <a:cs typeface="Arial"/>
                <a:sym typeface="Arial"/>
              </a:rPr>
              <a:t>10</a:t>
            </a:r>
            <a:endParaRPr b="0" i="0" sz="1000" u="none" cap="none" strike="noStrike">
              <a:solidFill>
                <a:schemeClr val="dk1"/>
              </a:solidFill>
              <a:latin typeface="Calibri"/>
              <a:ea typeface="Calibri"/>
              <a:cs typeface="Calibri"/>
              <a:sym typeface="Calibri"/>
            </a:endParaRPr>
          </a:p>
        </p:txBody>
      </p:sp>
      <p:pic>
        <p:nvPicPr>
          <p:cNvPr descr="/home/claude/logo.png" id="271" name="Google Shape;271;p10"/>
          <p:cNvPicPr preferRelativeResize="0"/>
          <p:nvPr/>
        </p:nvPicPr>
        <p:blipFill rotWithShape="1">
          <a:blip r:embed="rId3">
            <a:alphaModFix/>
          </a:blip>
          <a:srcRect b="0" l="0" r="0" t="0"/>
          <a:stretch/>
        </p:blipFill>
        <p:spPr>
          <a:xfrm>
            <a:off x="11274552" y="274320"/>
            <a:ext cx="402336" cy="402336"/>
          </a:xfrm>
          <a:prstGeom prst="rect">
            <a:avLst/>
          </a:prstGeom>
          <a:noFill/>
          <a:ln>
            <a:noFill/>
          </a:ln>
        </p:spPr>
      </p:pic>
      <p:sp>
        <p:nvSpPr>
          <p:cNvPr id="272" name="Google Shape;272;p10"/>
          <p:cNvSpPr/>
          <p:nvPr/>
        </p:nvSpPr>
        <p:spPr>
          <a:xfrm>
            <a:off x="548640" y="347472"/>
            <a:ext cx="8686800" cy="27432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D91604"/>
              </a:buClr>
              <a:buSzPts val="1200"/>
              <a:buFont typeface="Arial"/>
              <a:buNone/>
            </a:pPr>
            <a:r>
              <a:rPr b="1" i="0" lang="en-US" sz="1200" u="none" cap="none" strike="noStrike">
                <a:solidFill>
                  <a:srgbClr val="D91604"/>
                </a:solidFill>
                <a:latin typeface="Arial"/>
                <a:ea typeface="Arial"/>
                <a:cs typeface="Arial"/>
                <a:sym typeface="Arial"/>
              </a:rPr>
              <a:t>PROJECTS | 03 開発実績</a:t>
            </a:r>
            <a:endParaRPr b="0" i="0" sz="1200" u="none" cap="none" strike="noStrike">
              <a:solidFill>
                <a:schemeClr val="dk1"/>
              </a:solidFill>
              <a:latin typeface="Calibri"/>
              <a:ea typeface="Calibri"/>
              <a:cs typeface="Calibri"/>
              <a:sym typeface="Calibri"/>
            </a:endParaRPr>
          </a:p>
        </p:txBody>
      </p:sp>
      <p:sp>
        <p:nvSpPr>
          <p:cNvPr id="273" name="Google Shape;273;p10"/>
          <p:cNvSpPr/>
          <p:nvPr/>
        </p:nvSpPr>
        <p:spPr>
          <a:xfrm>
            <a:off x="548640" y="621792"/>
            <a:ext cx="11064240" cy="566928"/>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332528"/>
              </a:buClr>
              <a:buSzPts val="2500"/>
              <a:buFont typeface="Arial"/>
              <a:buNone/>
            </a:pPr>
            <a:r>
              <a:rPr b="1" i="0" lang="en-US" sz="2500" u="none" cap="none" strike="noStrike">
                <a:solidFill>
                  <a:srgbClr val="332528"/>
                </a:solidFill>
                <a:latin typeface="Arial"/>
                <a:ea typeface="Arial"/>
                <a:cs typeface="Arial"/>
                <a:sym typeface="Arial"/>
              </a:rPr>
              <a:t>EC実績③：VR連動EC — 仮想体験とリアル販売の融合</a:t>
            </a:r>
            <a:endParaRPr b="0" i="0" sz="2500" u="none" cap="none" strike="noStrike">
              <a:solidFill>
                <a:schemeClr val="dk1"/>
              </a:solidFill>
              <a:latin typeface="Calibri"/>
              <a:ea typeface="Calibri"/>
              <a:cs typeface="Calibri"/>
              <a:sym typeface="Calibri"/>
            </a:endParaRPr>
          </a:p>
        </p:txBody>
      </p:sp>
      <p:sp>
        <p:nvSpPr>
          <p:cNvPr id="274" name="Google Shape;274;p10"/>
          <p:cNvSpPr/>
          <p:nvPr/>
        </p:nvSpPr>
        <p:spPr>
          <a:xfrm>
            <a:off x="548640" y="1645920"/>
            <a:ext cx="6400800" cy="3749040"/>
          </a:xfrm>
          <a:prstGeom prst="roundRect">
            <a:avLst>
              <a:gd fmla="val 1951" name="adj"/>
            </a:avLst>
          </a:prstGeom>
          <a:solidFill>
            <a:srgbClr val="FDF3F2"/>
          </a:solidFill>
          <a:ln cap="flat" cmpd="sng" w="9525">
            <a:solidFill>
              <a:srgbClr val="F7D7D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5" name="Google Shape;275;p10"/>
          <p:cNvSpPr/>
          <p:nvPr/>
        </p:nvSpPr>
        <p:spPr>
          <a:xfrm>
            <a:off x="822960" y="1856232"/>
            <a:ext cx="1828800" cy="32004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1D0D"/>
              </a:buClr>
              <a:buSzPts val="1350"/>
              <a:buFont typeface="Arial"/>
              <a:buNone/>
            </a:pPr>
            <a:r>
              <a:rPr b="1" i="0" lang="en-US" sz="1350" u="none" cap="none" strike="noStrike">
                <a:solidFill>
                  <a:srgbClr val="FF1D0D"/>
                </a:solidFill>
                <a:latin typeface="Arial"/>
                <a:ea typeface="Arial"/>
                <a:cs typeface="Arial"/>
                <a:sym typeface="Arial"/>
              </a:rPr>
              <a:t>概要</a:t>
            </a:r>
            <a:endParaRPr b="0" i="0" sz="1350" u="none" cap="none" strike="noStrike">
              <a:solidFill>
                <a:schemeClr val="dk1"/>
              </a:solidFill>
              <a:latin typeface="Calibri"/>
              <a:ea typeface="Calibri"/>
              <a:cs typeface="Calibri"/>
              <a:sym typeface="Calibri"/>
            </a:endParaRPr>
          </a:p>
        </p:txBody>
      </p:sp>
      <p:sp>
        <p:nvSpPr>
          <p:cNvPr id="276" name="Google Shape;276;p10"/>
          <p:cNvSpPr/>
          <p:nvPr/>
        </p:nvSpPr>
        <p:spPr>
          <a:xfrm>
            <a:off x="822960" y="2203704"/>
            <a:ext cx="5852160" cy="64008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332528"/>
              </a:buClr>
              <a:buSzPts val="1250"/>
              <a:buFont typeface="Arial"/>
              <a:buNone/>
            </a:pPr>
            <a:r>
              <a:rPr b="0" i="0" lang="en-US" sz="1250" u="none" cap="none" strike="noStrike">
                <a:solidFill>
                  <a:srgbClr val="332528"/>
                </a:solidFill>
                <a:latin typeface="Arial"/>
                <a:ea typeface="Arial"/>
                <a:cs typeface="Arial"/>
                <a:sym typeface="Arial"/>
              </a:rPr>
              <a:t>日本向けの位置情報ゲーム型VRサービス内に、EC基盤を構築。</a:t>
            </a:r>
            <a:endParaRPr b="0" i="0" sz="1250" u="none" cap="none" strike="noStrike">
              <a:solidFill>
                <a:schemeClr val="dk1"/>
              </a:solidFill>
              <a:latin typeface="Calibri"/>
              <a:ea typeface="Calibri"/>
              <a:cs typeface="Calibri"/>
              <a:sym typeface="Calibri"/>
            </a:endParaRPr>
          </a:p>
        </p:txBody>
      </p:sp>
      <p:sp>
        <p:nvSpPr>
          <p:cNvPr id="277" name="Google Shape;277;p10"/>
          <p:cNvSpPr/>
          <p:nvPr/>
        </p:nvSpPr>
        <p:spPr>
          <a:xfrm>
            <a:off x="822960" y="2926080"/>
            <a:ext cx="1828800" cy="32004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1D0D"/>
              </a:buClr>
              <a:buSzPts val="1350"/>
              <a:buFont typeface="Arial"/>
              <a:buNone/>
            </a:pPr>
            <a:r>
              <a:rPr b="1" i="0" lang="en-US" sz="1350" u="none" cap="none" strike="noStrike">
                <a:solidFill>
                  <a:srgbClr val="FF1D0D"/>
                </a:solidFill>
                <a:latin typeface="Arial"/>
                <a:ea typeface="Arial"/>
                <a:cs typeface="Arial"/>
                <a:sym typeface="Arial"/>
              </a:rPr>
              <a:t>主な機能</a:t>
            </a:r>
            <a:endParaRPr b="0" i="0" sz="1350" u="none" cap="none" strike="noStrike">
              <a:solidFill>
                <a:schemeClr val="dk1"/>
              </a:solidFill>
              <a:latin typeface="Calibri"/>
              <a:ea typeface="Calibri"/>
              <a:cs typeface="Calibri"/>
              <a:sym typeface="Calibri"/>
            </a:endParaRPr>
          </a:p>
        </p:txBody>
      </p:sp>
      <p:sp>
        <p:nvSpPr>
          <p:cNvPr id="278" name="Google Shape;278;p10"/>
          <p:cNvSpPr/>
          <p:nvPr/>
        </p:nvSpPr>
        <p:spPr>
          <a:xfrm>
            <a:off x="822960" y="3291840"/>
            <a:ext cx="5852160" cy="1737360"/>
          </a:xfrm>
          <a:prstGeom prst="rect">
            <a:avLst/>
          </a:prstGeom>
          <a:noFill/>
          <a:ln>
            <a:noFill/>
          </a:ln>
        </p:spPr>
        <p:txBody>
          <a:bodyPr anchorCtr="0" anchor="ctr" bIns="0" lIns="0" spcFirstLastPara="1" rIns="0" wrap="square" tIns="0">
            <a:noAutofit/>
          </a:bodyPr>
          <a:lstStyle/>
          <a:p>
            <a:pPr indent="-342900" lvl="0" marL="342900" marR="0" rtl="0" algn="l">
              <a:lnSpc>
                <a:spcPct val="100000"/>
              </a:lnSpc>
              <a:spcBef>
                <a:spcPts val="0"/>
              </a:spcBef>
              <a:spcAft>
                <a:spcPts val="0"/>
              </a:spcAft>
              <a:buClr>
                <a:srgbClr val="332528"/>
              </a:buClr>
              <a:buSzPts val="1250"/>
              <a:buFont typeface="Arial"/>
              <a:buChar char="•"/>
            </a:pPr>
            <a:r>
              <a:rPr b="0" i="0" lang="en-US" sz="1250" u="none" cap="none" strike="noStrike">
                <a:solidFill>
                  <a:srgbClr val="332528"/>
                </a:solidFill>
                <a:latin typeface="Arial"/>
                <a:ea typeface="Arial"/>
                <a:cs typeface="Arial"/>
                <a:sym typeface="Arial"/>
              </a:rPr>
              <a:t>ゲーム内バーチャル商品＋実物商品の販売</a:t>
            </a:r>
            <a:endParaRPr b="0" i="0" sz="1250" u="none" cap="none" strike="noStrike">
              <a:solidFill>
                <a:schemeClr val="dk1"/>
              </a:solidFill>
              <a:latin typeface="Calibri"/>
              <a:ea typeface="Calibri"/>
              <a:cs typeface="Calibri"/>
              <a:sym typeface="Calibri"/>
            </a:endParaRPr>
          </a:p>
          <a:p>
            <a:pPr indent="-342900" lvl="0" marL="342900" marR="0" rtl="0" algn="l">
              <a:lnSpc>
                <a:spcPct val="100000"/>
              </a:lnSpc>
              <a:spcBef>
                <a:spcPts val="600"/>
              </a:spcBef>
              <a:spcAft>
                <a:spcPts val="0"/>
              </a:spcAft>
              <a:buClr>
                <a:srgbClr val="332528"/>
              </a:buClr>
              <a:buSzPts val="1250"/>
              <a:buFont typeface="Arial"/>
              <a:buChar char="•"/>
            </a:pPr>
            <a:r>
              <a:rPr b="0" i="0" lang="en-US" sz="1250" u="none" cap="none" strike="noStrike">
                <a:solidFill>
                  <a:srgbClr val="332528"/>
                </a:solidFill>
                <a:latin typeface="Arial"/>
                <a:ea typeface="Arial"/>
                <a:cs typeface="Arial"/>
                <a:sym typeface="Arial"/>
              </a:rPr>
              <a:t>注文・決済・配送ステータスの一元管理</a:t>
            </a:r>
            <a:endParaRPr b="0" i="0" sz="1250" u="none" cap="none" strike="noStrike">
              <a:solidFill>
                <a:schemeClr val="dk1"/>
              </a:solidFill>
              <a:latin typeface="Calibri"/>
              <a:ea typeface="Calibri"/>
              <a:cs typeface="Calibri"/>
              <a:sym typeface="Calibri"/>
            </a:endParaRPr>
          </a:p>
          <a:p>
            <a:pPr indent="-342900" lvl="0" marL="342900" marR="0" rtl="0" algn="l">
              <a:lnSpc>
                <a:spcPct val="100000"/>
              </a:lnSpc>
              <a:spcBef>
                <a:spcPts val="600"/>
              </a:spcBef>
              <a:spcAft>
                <a:spcPts val="0"/>
              </a:spcAft>
              <a:buClr>
                <a:srgbClr val="332528"/>
              </a:buClr>
              <a:buSzPts val="1250"/>
              <a:buFont typeface="Arial"/>
              <a:buChar char="•"/>
            </a:pPr>
            <a:r>
              <a:rPr b="0" i="0" lang="en-US" sz="1250" u="none" cap="none" strike="noStrike">
                <a:solidFill>
                  <a:srgbClr val="332528"/>
                </a:solidFill>
                <a:latin typeface="Arial"/>
                <a:ea typeface="Arial"/>
                <a:cs typeface="Arial"/>
                <a:sym typeface="Arial"/>
              </a:rPr>
              <a:t>通常ECと同等のフル機能を、VR空間と連動して提供</a:t>
            </a:r>
            <a:endParaRPr b="0" i="0" sz="1250" u="none" cap="none" strike="noStrike">
              <a:solidFill>
                <a:schemeClr val="dk1"/>
              </a:solidFill>
              <a:latin typeface="Calibri"/>
              <a:ea typeface="Calibri"/>
              <a:cs typeface="Calibri"/>
              <a:sym typeface="Calibri"/>
            </a:endParaRPr>
          </a:p>
        </p:txBody>
      </p:sp>
      <p:sp>
        <p:nvSpPr>
          <p:cNvPr id="279" name="Google Shape;279;p10"/>
          <p:cNvSpPr/>
          <p:nvPr/>
        </p:nvSpPr>
        <p:spPr>
          <a:xfrm>
            <a:off x="7223760" y="1645920"/>
            <a:ext cx="4389120" cy="3749040"/>
          </a:xfrm>
          <a:prstGeom prst="roundRect">
            <a:avLst>
              <a:gd fmla="val 1951" name="adj"/>
            </a:avLst>
          </a:prstGeom>
          <a:solidFill>
            <a:srgbClr val="8F100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0" name="Google Shape;280;p10"/>
          <p:cNvSpPr/>
          <p:nvPr/>
        </p:nvSpPr>
        <p:spPr>
          <a:xfrm>
            <a:off x="7498080" y="1920240"/>
            <a:ext cx="548640" cy="548640"/>
          </a:xfrm>
          <a:prstGeom prst="ellipse">
            <a:avLst/>
          </a:prstGeom>
          <a:solidFill>
            <a:srgbClr val="D9160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home/claude/icons/vr_w.png" id="281" name="Google Shape;281;p10"/>
          <p:cNvPicPr preferRelativeResize="0"/>
          <p:nvPr/>
        </p:nvPicPr>
        <p:blipFill rotWithShape="1">
          <a:blip r:embed="rId4">
            <a:alphaModFix/>
          </a:blip>
          <a:srcRect b="0" l="0" r="0" t="0"/>
          <a:stretch/>
        </p:blipFill>
        <p:spPr>
          <a:xfrm>
            <a:off x="7640726" y="2062886"/>
            <a:ext cx="263347" cy="263347"/>
          </a:xfrm>
          <a:prstGeom prst="rect">
            <a:avLst/>
          </a:prstGeom>
          <a:noFill/>
          <a:ln>
            <a:noFill/>
          </a:ln>
        </p:spPr>
      </p:pic>
      <p:sp>
        <p:nvSpPr>
          <p:cNvPr id="282" name="Google Shape;282;p10"/>
          <p:cNvSpPr/>
          <p:nvPr/>
        </p:nvSpPr>
        <p:spPr>
          <a:xfrm>
            <a:off x="8183880" y="1920240"/>
            <a:ext cx="3291840" cy="54864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FFFF"/>
              </a:buClr>
              <a:buSzPts val="1450"/>
              <a:buFont typeface="Arial"/>
              <a:buNone/>
            </a:pPr>
            <a:r>
              <a:rPr b="1" i="0" lang="en-US" sz="1450" u="none" cap="none" strike="noStrike">
                <a:solidFill>
                  <a:srgbClr val="FFFFFF"/>
                </a:solidFill>
                <a:latin typeface="Arial"/>
                <a:ea typeface="Arial"/>
                <a:cs typeface="Arial"/>
                <a:sym typeface="Arial"/>
              </a:rPr>
              <a:t>「世界観 × コマース」</a:t>
            </a:r>
            <a:endParaRPr b="0" i="0" sz="1450" u="none" cap="none" strike="noStrike">
              <a:solidFill>
                <a:schemeClr val="dk1"/>
              </a:solidFill>
              <a:latin typeface="Calibri"/>
              <a:ea typeface="Calibri"/>
              <a:cs typeface="Calibri"/>
              <a:sym typeface="Calibri"/>
            </a:endParaRPr>
          </a:p>
        </p:txBody>
      </p:sp>
      <p:sp>
        <p:nvSpPr>
          <p:cNvPr id="283" name="Google Shape;283;p10"/>
          <p:cNvSpPr/>
          <p:nvPr/>
        </p:nvSpPr>
        <p:spPr>
          <a:xfrm>
            <a:off x="7498080" y="2651760"/>
            <a:ext cx="3840480" cy="256032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D8D3"/>
              </a:buClr>
              <a:buSzPts val="1250"/>
              <a:buFont typeface="Arial"/>
              <a:buNone/>
            </a:pPr>
            <a:r>
              <a:rPr b="0" i="0" lang="en-US" sz="1250" u="none" cap="none" strike="noStrike">
                <a:solidFill>
                  <a:srgbClr val="FFD8D3"/>
                </a:solidFill>
                <a:latin typeface="Arial"/>
                <a:ea typeface="Arial"/>
                <a:cs typeface="Arial"/>
                <a:sym typeface="Arial"/>
              </a:rPr>
              <a:t>ブランドの世界観づくりを大切にするクリエイティブカンパニーと、非常に親和性の高い実績です。体験とECを繋ぐ仕組みを、企画段階からご一緒できます。</a:t>
            </a:r>
            <a:endParaRPr b="0" i="0" sz="125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8" name="Shape 288"/>
        <p:cNvGrpSpPr/>
        <p:nvPr/>
      </p:nvGrpSpPr>
      <p:grpSpPr>
        <a:xfrm>
          <a:off x="0" y="0"/>
          <a:ext cx="0" cy="0"/>
          <a:chOff x="0" y="0"/>
          <a:chExt cx="0" cy="0"/>
        </a:xfrm>
      </p:grpSpPr>
      <p:pic>
        <p:nvPicPr>
          <p:cNvPr id="289" name="Google Shape;289;g3f5b2d3137e_4_56" title="倉庫在庫管理発送システム_1.PNG"/>
          <p:cNvPicPr preferRelativeResize="0"/>
          <p:nvPr/>
        </p:nvPicPr>
        <p:blipFill rotWithShape="1">
          <a:blip r:embed="rId3">
            <a:alphaModFix/>
          </a:blip>
          <a:srcRect b="0" l="0" r="0" t="0"/>
          <a:stretch/>
        </p:blipFill>
        <p:spPr>
          <a:xfrm>
            <a:off x="2822825" y="152400"/>
            <a:ext cx="6546361" cy="6553201"/>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pic>
        <p:nvPicPr>
          <p:cNvPr id="295" name="Google Shape;295;g3f5b2d3137e_4_61" title="倉庫在庫管理発送システム_4.png"/>
          <p:cNvPicPr preferRelativeResize="0"/>
          <p:nvPr/>
        </p:nvPicPr>
        <p:blipFill rotWithShape="1">
          <a:blip r:embed="rId3">
            <a:alphaModFix/>
          </a:blip>
          <a:srcRect b="0" l="0" r="0" t="0"/>
          <a:stretch/>
        </p:blipFill>
        <p:spPr>
          <a:xfrm>
            <a:off x="858538" y="152400"/>
            <a:ext cx="10474935" cy="6553201"/>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00" name="Shape 300"/>
        <p:cNvGrpSpPr/>
        <p:nvPr/>
      </p:nvGrpSpPr>
      <p:grpSpPr>
        <a:xfrm>
          <a:off x="0" y="0"/>
          <a:ext cx="0" cy="0"/>
          <a:chOff x="0" y="0"/>
          <a:chExt cx="0" cy="0"/>
        </a:xfrm>
      </p:grpSpPr>
      <p:sp>
        <p:nvSpPr>
          <p:cNvPr id="301" name="Google Shape;301;p11"/>
          <p:cNvSpPr/>
          <p:nvPr/>
        </p:nvSpPr>
        <p:spPr>
          <a:xfrm>
            <a:off x="11503152" y="6473952"/>
            <a:ext cx="457200" cy="274320"/>
          </a:xfrm>
          <a:prstGeom prst="rect">
            <a:avLst/>
          </a:prstGeom>
          <a:noFill/>
          <a:ln>
            <a:noFill/>
          </a:ln>
        </p:spPr>
        <p:txBody>
          <a:bodyPr anchorCtr="0" anchor="ctr" bIns="0" lIns="0" spcFirstLastPara="1" rIns="0" wrap="square" tIns="0">
            <a:noAutofit/>
          </a:bodyPr>
          <a:lstStyle/>
          <a:p>
            <a:pPr indent="0" lvl="0" marL="0" marR="0" rtl="0" algn="r">
              <a:lnSpc>
                <a:spcPct val="100000"/>
              </a:lnSpc>
              <a:spcBef>
                <a:spcPts val="0"/>
              </a:spcBef>
              <a:spcAft>
                <a:spcPts val="0"/>
              </a:spcAft>
              <a:buClr>
                <a:srgbClr val="96777B"/>
              </a:buClr>
              <a:buSzPts val="1000"/>
              <a:buFont typeface="Arial"/>
              <a:buNone/>
            </a:pPr>
            <a:r>
              <a:rPr b="0" i="0" lang="en-US" sz="1000" u="none" cap="none" strike="noStrike">
                <a:solidFill>
                  <a:srgbClr val="96777B"/>
                </a:solidFill>
                <a:latin typeface="Arial"/>
                <a:ea typeface="Arial"/>
                <a:cs typeface="Arial"/>
                <a:sym typeface="Arial"/>
              </a:rPr>
              <a:t>11</a:t>
            </a:r>
            <a:endParaRPr b="0" i="0" sz="1000" u="none" cap="none" strike="noStrike">
              <a:solidFill>
                <a:schemeClr val="dk1"/>
              </a:solidFill>
              <a:latin typeface="Calibri"/>
              <a:ea typeface="Calibri"/>
              <a:cs typeface="Calibri"/>
              <a:sym typeface="Calibri"/>
            </a:endParaRPr>
          </a:p>
        </p:txBody>
      </p:sp>
      <p:pic>
        <p:nvPicPr>
          <p:cNvPr descr="/home/claude/logo.png" id="302" name="Google Shape;302;p11"/>
          <p:cNvPicPr preferRelativeResize="0"/>
          <p:nvPr/>
        </p:nvPicPr>
        <p:blipFill rotWithShape="1">
          <a:blip r:embed="rId3">
            <a:alphaModFix/>
          </a:blip>
          <a:srcRect b="0" l="0" r="0" t="0"/>
          <a:stretch/>
        </p:blipFill>
        <p:spPr>
          <a:xfrm>
            <a:off x="11274552" y="274320"/>
            <a:ext cx="402336" cy="402336"/>
          </a:xfrm>
          <a:prstGeom prst="rect">
            <a:avLst/>
          </a:prstGeom>
          <a:noFill/>
          <a:ln>
            <a:noFill/>
          </a:ln>
        </p:spPr>
      </p:pic>
      <p:sp>
        <p:nvSpPr>
          <p:cNvPr id="303" name="Google Shape;303;p11"/>
          <p:cNvSpPr/>
          <p:nvPr/>
        </p:nvSpPr>
        <p:spPr>
          <a:xfrm>
            <a:off x="548640" y="347472"/>
            <a:ext cx="8686800" cy="27432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D91604"/>
              </a:buClr>
              <a:buSzPts val="1200"/>
              <a:buFont typeface="Arial"/>
              <a:buNone/>
            </a:pPr>
            <a:r>
              <a:rPr b="1" i="0" lang="en-US" sz="1200" u="none" cap="none" strike="noStrike">
                <a:solidFill>
                  <a:srgbClr val="D91604"/>
                </a:solidFill>
                <a:latin typeface="Arial"/>
                <a:ea typeface="Arial"/>
                <a:cs typeface="Arial"/>
                <a:sym typeface="Arial"/>
              </a:rPr>
              <a:t>AI-DRIVEN | 04 AI駆動型開発</a:t>
            </a:r>
            <a:endParaRPr b="0" i="0" sz="1200" u="none" cap="none" strike="noStrike">
              <a:solidFill>
                <a:schemeClr val="dk1"/>
              </a:solidFill>
              <a:latin typeface="Calibri"/>
              <a:ea typeface="Calibri"/>
              <a:cs typeface="Calibri"/>
              <a:sym typeface="Calibri"/>
            </a:endParaRPr>
          </a:p>
        </p:txBody>
      </p:sp>
      <p:sp>
        <p:nvSpPr>
          <p:cNvPr id="304" name="Google Shape;304;p11"/>
          <p:cNvSpPr/>
          <p:nvPr/>
        </p:nvSpPr>
        <p:spPr>
          <a:xfrm>
            <a:off x="548640" y="621792"/>
            <a:ext cx="11064240" cy="566928"/>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332528"/>
              </a:buClr>
              <a:buSzPts val="2500"/>
              <a:buFont typeface="Arial"/>
              <a:buNone/>
            </a:pPr>
            <a:r>
              <a:rPr b="1" i="0" lang="en-US" sz="2500" u="none" cap="none" strike="noStrike">
                <a:solidFill>
                  <a:srgbClr val="332528"/>
                </a:solidFill>
                <a:latin typeface="Arial"/>
                <a:ea typeface="Arial"/>
                <a:cs typeface="Arial"/>
                <a:sym typeface="Arial"/>
              </a:rPr>
              <a:t>AI駆動型開発とは</a:t>
            </a:r>
            <a:endParaRPr b="0" i="0" sz="2500" u="none" cap="none" strike="noStrike">
              <a:solidFill>
                <a:schemeClr val="dk1"/>
              </a:solidFill>
              <a:latin typeface="Calibri"/>
              <a:ea typeface="Calibri"/>
              <a:cs typeface="Calibri"/>
              <a:sym typeface="Calibri"/>
            </a:endParaRPr>
          </a:p>
        </p:txBody>
      </p:sp>
      <p:sp>
        <p:nvSpPr>
          <p:cNvPr id="305" name="Google Shape;305;p11"/>
          <p:cNvSpPr/>
          <p:nvPr/>
        </p:nvSpPr>
        <p:spPr>
          <a:xfrm>
            <a:off x="548640" y="1481328"/>
            <a:ext cx="11064240" cy="41148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332528"/>
              </a:buClr>
              <a:buSzPts val="1600"/>
              <a:buFont typeface="Arial"/>
              <a:buNone/>
            </a:pPr>
            <a:r>
              <a:rPr b="0" i="0" lang="en-US" sz="1600" u="none" cap="none" strike="noStrike">
                <a:solidFill>
                  <a:srgbClr val="332528"/>
                </a:solidFill>
                <a:latin typeface="Arial"/>
                <a:ea typeface="Arial"/>
                <a:cs typeface="Arial"/>
                <a:sym typeface="Arial"/>
              </a:rPr>
              <a:t>AIを開発工程全体に組み込み、</a:t>
            </a:r>
            <a:r>
              <a:rPr b="1" i="0" lang="en-US" sz="1600" u="none" cap="none" strike="noStrike">
                <a:solidFill>
                  <a:srgbClr val="FF1D0D"/>
                </a:solidFill>
                <a:latin typeface="Arial"/>
                <a:ea typeface="Arial"/>
                <a:cs typeface="Arial"/>
                <a:sym typeface="Arial"/>
              </a:rPr>
              <a:t>人間が品質を判断する</a:t>
            </a:r>
            <a:r>
              <a:rPr b="0" i="0" lang="en-US" sz="1600" u="none" cap="none" strike="noStrike">
                <a:solidFill>
                  <a:srgbClr val="332528"/>
                </a:solidFill>
                <a:latin typeface="Arial"/>
                <a:ea typeface="Arial"/>
                <a:cs typeface="Arial"/>
                <a:sym typeface="Arial"/>
              </a:rPr>
              <a:t>開発モデル</a:t>
            </a:r>
            <a:endParaRPr b="0" i="0" sz="1600" u="none" cap="none" strike="noStrike">
              <a:solidFill>
                <a:schemeClr val="dk1"/>
              </a:solidFill>
              <a:latin typeface="Calibri"/>
              <a:ea typeface="Calibri"/>
              <a:cs typeface="Calibri"/>
              <a:sym typeface="Calibri"/>
            </a:endParaRPr>
          </a:p>
        </p:txBody>
      </p:sp>
      <p:sp>
        <p:nvSpPr>
          <p:cNvPr id="306" name="Google Shape;306;p11"/>
          <p:cNvSpPr/>
          <p:nvPr/>
        </p:nvSpPr>
        <p:spPr>
          <a:xfrm>
            <a:off x="621792" y="2148840"/>
            <a:ext cx="10972800" cy="32004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D91604"/>
              </a:buClr>
              <a:buSzPts val="1250"/>
              <a:buFont typeface="Arial"/>
              <a:buNone/>
            </a:pPr>
            <a:r>
              <a:rPr b="1" i="0" lang="en-US" sz="1250" u="none" cap="none" strike="noStrike">
                <a:solidFill>
                  <a:srgbClr val="D91604"/>
                </a:solidFill>
                <a:latin typeface="Arial"/>
                <a:ea typeface="Arial"/>
                <a:cs typeface="Arial"/>
                <a:sym typeface="Arial"/>
              </a:rPr>
              <a:t>AIが支援・自動化する工程（SDLC全体）</a:t>
            </a:r>
            <a:endParaRPr b="0" i="0" sz="1250" u="none" cap="none" strike="noStrike">
              <a:solidFill>
                <a:schemeClr val="dk1"/>
              </a:solidFill>
              <a:latin typeface="Calibri"/>
              <a:ea typeface="Calibri"/>
              <a:cs typeface="Calibri"/>
              <a:sym typeface="Calibri"/>
            </a:endParaRPr>
          </a:p>
        </p:txBody>
      </p:sp>
      <p:sp>
        <p:nvSpPr>
          <p:cNvPr id="307" name="Google Shape;307;p11"/>
          <p:cNvSpPr/>
          <p:nvPr/>
        </p:nvSpPr>
        <p:spPr>
          <a:xfrm>
            <a:off x="621792" y="2560320"/>
            <a:ext cx="1481328" cy="914400"/>
          </a:xfrm>
          <a:prstGeom prst="roundRect">
            <a:avLst>
              <a:gd fmla="val 7000" name="adj"/>
            </a:avLst>
          </a:prstGeom>
          <a:solidFill>
            <a:srgbClr val="FF1D0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8" name="Google Shape;308;p11"/>
          <p:cNvSpPr/>
          <p:nvPr/>
        </p:nvSpPr>
        <p:spPr>
          <a:xfrm>
            <a:off x="621792" y="2560320"/>
            <a:ext cx="1481328" cy="9144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200"/>
              <a:buFont typeface="Arial"/>
              <a:buNone/>
            </a:pPr>
            <a:r>
              <a:rPr b="1" i="0" lang="en-US" sz="1200" u="none" cap="none" strike="noStrike">
                <a:solidFill>
                  <a:srgbClr val="FFFFFF"/>
                </a:solidFill>
                <a:latin typeface="Arial"/>
                <a:ea typeface="Arial"/>
                <a:cs typeface="Arial"/>
                <a:sym typeface="Arial"/>
              </a:rPr>
              <a:t>要件定義</a:t>
            </a:r>
            <a:endParaRPr b="0" i="0" sz="1200" u="none" cap="none" strike="noStrike">
              <a:solidFill>
                <a:schemeClr val="dk1"/>
              </a:solidFill>
              <a:latin typeface="Calibri"/>
              <a:ea typeface="Calibri"/>
              <a:cs typeface="Calibri"/>
              <a:sym typeface="Calibri"/>
            </a:endParaRPr>
          </a:p>
        </p:txBody>
      </p:sp>
      <p:sp>
        <p:nvSpPr>
          <p:cNvPr id="309" name="Google Shape;309;p11"/>
          <p:cNvSpPr/>
          <p:nvPr/>
        </p:nvSpPr>
        <p:spPr>
          <a:xfrm>
            <a:off x="2194560" y="2560320"/>
            <a:ext cx="1481328" cy="914400"/>
          </a:xfrm>
          <a:prstGeom prst="roundRect">
            <a:avLst>
              <a:gd fmla="val 7000" name="adj"/>
            </a:avLst>
          </a:prstGeom>
          <a:solidFill>
            <a:srgbClr val="D9160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0" name="Google Shape;310;p11"/>
          <p:cNvSpPr/>
          <p:nvPr/>
        </p:nvSpPr>
        <p:spPr>
          <a:xfrm>
            <a:off x="2194560" y="2560320"/>
            <a:ext cx="1481328" cy="9144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200"/>
              <a:buFont typeface="Arial"/>
              <a:buNone/>
            </a:pPr>
            <a:r>
              <a:rPr b="1" i="0" lang="en-US" sz="1200" u="none" cap="none" strike="noStrike">
                <a:solidFill>
                  <a:srgbClr val="FFFFFF"/>
                </a:solidFill>
                <a:latin typeface="Arial"/>
                <a:ea typeface="Arial"/>
                <a:cs typeface="Arial"/>
                <a:sym typeface="Arial"/>
              </a:rPr>
              <a:t>プロトタイプ</a:t>
            </a:r>
            <a:endParaRPr b="0" i="0" sz="1200" u="none" cap="none" strike="noStrike">
              <a:solidFill>
                <a:schemeClr val="dk1"/>
              </a:solidFill>
              <a:latin typeface="Calibri"/>
              <a:ea typeface="Calibri"/>
              <a:cs typeface="Calibri"/>
              <a:sym typeface="Calibri"/>
            </a:endParaRPr>
          </a:p>
        </p:txBody>
      </p:sp>
      <p:sp>
        <p:nvSpPr>
          <p:cNvPr id="311" name="Google Shape;311;p11"/>
          <p:cNvSpPr/>
          <p:nvPr/>
        </p:nvSpPr>
        <p:spPr>
          <a:xfrm>
            <a:off x="3767328" y="2560320"/>
            <a:ext cx="1481328" cy="914400"/>
          </a:xfrm>
          <a:prstGeom prst="roundRect">
            <a:avLst>
              <a:gd fmla="val 7000" name="adj"/>
            </a:avLst>
          </a:prstGeom>
          <a:solidFill>
            <a:srgbClr val="FF1D0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2" name="Google Shape;312;p11"/>
          <p:cNvSpPr/>
          <p:nvPr/>
        </p:nvSpPr>
        <p:spPr>
          <a:xfrm>
            <a:off x="3767328" y="2560320"/>
            <a:ext cx="1481328" cy="9144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200"/>
              <a:buFont typeface="Arial"/>
              <a:buNone/>
            </a:pPr>
            <a:r>
              <a:rPr b="1" i="0" lang="en-US" sz="1200" u="none" cap="none" strike="noStrike">
                <a:solidFill>
                  <a:srgbClr val="FFFFFF"/>
                </a:solidFill>
                <a:latin typeface="Arial"/>
                <a:ea typeface="Arial"/>
                <a:cs typeface="Arial"/>
                <a:sym typeface="Arial"/>
              </a:rPr>
              <a:t>設計</a:t>
            </a:r>
            <a:endParaRPr b="0" i="0" sz="1200" u="none" cap="none" strike="noStrike">
              <a:solidFill>
                <a:schemeClr val="dk1"/>
              </a:solidFill>
              <a:latin typeface="Calibri"/>
              <a:ea typeface="Calibri"/>
              <a:cs typeface="Calibri"/>
              <a:sym typeface="Calibri"/>
            </a:endParaRPr>
          </a:p>
        </p:txBody>
      </p:sp>
      <p:sp>
        <p:nvSpPr>
          <p:cNvPr id="313" name="Google Shape;313;p11"/>
          <p:cNvSpPr/>
          <p:nvPr/>
        </p:nvSpPr>
        <p:spPr>
          <a:xfrm>
            <a:off x="5340096" y="2560320"/>
            <a:ext cx="1481328" cy="914400"/>
          </a:xfrm>
          <a:prstGeom prst="roundRect">
            <a:avLst>
              <a:gd fmla="val 7000" name="adj"/>
            </a:avLst>
          </a:prstGeom>
          <a:solidFill>
            <a:srgbClr val="D9160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4" name="Google Shape;314;p11"/>
          <p:cNvSpPr/>
          <p:nvPr/>
        </p:nvSpPr>
        <p:spPr>
          <a:xfrm>
            <a:off x="5340096" y="2560320"/>
            <a:ext cx="1481328" cy="9144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200"/>
              <a:buFont typeface="Arial"/>
              <a:buNone/>
            </a:pPr>
            <a:r>
              <a:rPr b="1" i="0" lang="en-US" sz="1200" u="none" cap="none" strike="noStrike">
                <a:solidFill>
                  <a:srgbClr val="FFFFFF"/>
                </a:solidFill>
                <a:latin typeface="Arial"/>
                <a:ea typeface="Arial"/>
                <a:cs typeface="Arial"/>
                <a:sym typeface="Arial"/>
              </a:rPr>
              <a:t>実装</a:t>
            </a:r>
            <a:endParaRPr b="0" i="0" sz="1200" u="none" cap="none" strike="noStrike">
              <a:solidFill>
                <a:schemeClr val="dk1"/>
              </a:solidFill>
              <a:latin typeface="Calibri"/>
              <a:ea typeface="Calibri"/>
              <a:cs typeface="Calibri"/>
              <a:sym typeface="Calibri"/>
            </a:endParaRPr>
          </a:p>
        </p:txBody>
      </p:sp>
      <p:sp>
        <p:nvSpPr>
          <p:cNvPr id="315" name="Google Shape;315;p11"/>
          <p:cNvSpPr/>
          <p:nvPr/>
        </p:nvSpPr>
        <p:spPr>
          <a:xfrm>
            <a:off x="6912864" y="2560320"/>
            <a:ext cx="1481328" cy="914400"/>
          </a:xfrm>
          <a:prstGeom prst="roundRect">
            <a:avLst>
              <a:gd fmla="val 7000" name="adj"/>
            </a:avLst>
          </a:prstGeom>
          <a:solidFill>
            <a:srgbClr val="FF1D0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6" name="Google Shape;316;p11"/>
          <p:cNvSpPr/>
          <p:nvPr/>
        </p:nvSpPr>
        <p:spPr>
          <a:xfrm>
            <a:off x="6912864" y="2560320"/>
            <a:ext cx="1481328" cy="9144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200"/>
              <a:buFont typeface="Arial"/>
              <a:buNone/>
            </a:pPr>
            <a:r>
              <a:rPr b="1" i="0" lang="en-US" sz="1200" u="none" cap="none" strike="noStrike">
                <a:solidFill>
                  <a:srgbClr val="FFFFFF"/>
                </a:solidFill>
                <a:latin typeface="Arial"/>
                <a:ea typeface="Arial"/>
                <a:cs typeface="Arial"/>
                <a:sym typeface="Arial"/>
              </a:rPr>
              <a:t>テスト</a:t>
            </a:r>
            <a:endParaRPr b="0" i="0" sz="1200" u="none" cap="none" strike="noStrike">
              <a:solidFill>
                <a:schemeClr val="dk1"/>
              </a:solidFill>
              <a:latin typeface="Calibri"/>
              <a:ea typeface="Calibri"/>
              <a:cs typeface="Calibri"/>
              <a:sym typeface="Calibri"/>
            </a:endParaRPr>
          </a:p>
        </p:txBody>
      </p:sp>
      <p:sp>
        <p:nvSpPr>
          <p:cNvPr id="317" name="Google Shape;317;p11"/>
          <p:cNvSpPr/>
          <p:nvPr/>
        </p:nvSpPr>
        <p:spPr>
          <a:xfrm>
            <a:off x="8485632" y="2560320"/>
            <a:ext cx="1481328" cy="914400"/>
          </a:xfrm>
          <a:prstGeom prst="roundRect">
            <a:avLst>
              <a:gd fmla="val 7000" name="adj"/>
            </a:avLst>
          </a:prstGeom>
          <a:solidFill>
            <a:srgbClr val="D9160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8" name="Google Shape;318;p11"/>
          <p:cNvSpPr/>
          <p:nvPr/>
        </p:nvSpPr>
        <p:spPr>
          <a:xfrm>
            <a:off x="8485632" y="2560320"/>
            <a:ext cx="1481328" cy="9144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200"/>
              <a:buFont typeface="Arial"/>
              <a:buNone/>
            </a:pPr>
            <a:r>
              <a:rPr b="1" i="0" lang="en-US" sz="1200" u="none" cap="none" strike="noStrike">
                <a:solidFill>
                  <a:srgbClr val="FFFFFF"/>
                </a:solidFill>
                <a:latin typeface="Arial"/>
                <a:ea typeface="Arial"/>
                <a:cs typeface="Arial"/>
                <a:sym typeface="Arial"/>
              </a:rPr>
              <a:t>レビュー</a:t>
            </a:r>
            <a:endParaRPr b="0" i="0" sz="1200" u="none" cap="none" strike="noStrike">
              <a:solidFill>
                <a:schemeClr val="dk1"/>
              </a:solidFill>
              <a:latin typeface="Calibri"/>
              <a:ea typeface="Calibri"/>
              <a:cs typeface="Calibri"/>
              <a:sym typeface="Calibri"/>
            </a:endParaRPr>
          </a:p>
        </p:txBody>
      </p:sp>
      <p:sp>
        <p:nvSpPr>
          <p:cNvPr id="319" name="Google Shape;319;p11"/>
          <p:cNvSpPr/>
          <p:nvPr/>
        </p:nvSpPr>
        <p:spPr>
          <a:xfrm>
            <a:off x="10058400" y="2560320"/>
            <a:ext cx="1481328" cy="914400"/>
          </a:xfrm>
          <a:prstGeom prst="roundRect">
            <a:avLst>
              <a:gd fmla="val 7000" name="adj"/>
            </a:avLst>
          </a:prstGeom>
          <a:solidFill>
            <a:srgbClr val="FF1D0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0" name="Google Shape;320;p11"/>
          <p:cNvSpPr/>
          <p:nvPr/>
        </p:nvSpPr>
        <p:spPr>
          <a:xfrm>
            <a:off x="10058400" y="2560320"/>
            <a:ext cx="1481328" cy="9144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200"/>
              <a:buFont typeface="Arial"/>
              <a:buNone/>
            </a:pPr>
            <a:r>
              <a:rPr b="1" i="0" lang="en-US" sz="1200" u="none" cap="none" strike="noStrike">
                <a:solidFill>
                  <a:srgbClr val="FFFFFF"/>
                </a:solidFill>
                <a:latin typeface="Arial"/>
                <a:ea typeface="Arial"/>
                <a:cs typeface="Arial"/>
                <a:sym typeface="Arial"/>
              </a:rPr>
              <a:t>ドキュメント</a:t>
            </a:r>
            <a:endParaRPr b="0" i="0" sz="1200" u="none" cap="none" strike="noStrike">
              <a:solidFill>
                <a:schemeClr val="dk1"/>
              </a:solidFill>
              <a:latin typeface="Calibri"/>
              <a:ea typeface="Calibri"/>
              <a:cs typeface="Calibri"/>
              <a:sym typeface="Calibri"/>
            </a:endParaRPr>
          </a:p>
        </p:txBody>
      </p:sp>
      <p:sp>
        <p:nvSpPr>
          <p:cNvPr id="321" name="Google Shape;321;p11"/>
          <p:cNvSpPr/>
          <p:nvPr/>
        </p:nvSpPr>
        <p:spPr>
          <a:xfrm>
            <a:off x="621792" y="3703320"/>
            <a:ext cx="10917936" cy="777240"/>
          </a:xfrm>
          <a:prstGeom prst="roundRect">
            <a:avLst>
              <a:gd fmla="val 8235" name="adj"/>
            </a:avLst>
          </a:prstGeom>
          <a:solidFill>
            <a:srgbClr val="F2B33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2" name="Google Shape;322;p11"/>
          <p:cNvSpPr/>
          <p:nvPr/>
        </p:nvSpPr>
        <p:spPr>
          <a:xfrm>
            <a:off x="621792" y="3703320"/>
            <a:ext cx="10917936" cy="77724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8F1006"/>
              </a:buClr>
              <a:buSzPts val="1400"/>
              <a:buFont typeface="Arial"/>
              <a:buNone/>
            </a:pPr>
            <a:r>
              <a:rPr b="1" i="0" lang="en-US" sz="1400" u="none" cap="none" strike="noStrike">
                <a:solidFill>
                  <a:srgbClr val="8F1006"/>
                </a:solidFill>
                <a:latin typeface="Arial"/>
                <a:ea typeface="Arial"/>
                <a:cs typeface="Arial"/>
                <a:sym typeface="Arial"/>
              </a:rPr>
              <a:t>各工程で、人間によるレビュー・承認・例外対応（品質判断）を実施</a:t>
            </a:r>
            <a:endParaRPr b="0" i="0" sz="1400" u="none" cap="none" strike="noStrike">
              <a:solidFill>
                <a:schemeClr val="dk1"/>
              </a:solidFill>
              <a:latin typeface="Calibri"/>
              <a:ea typeface="Calibri"/>
              <a:cs typeface="Calibri"/>
              <a:sym typeface="Calibri"/>
            </a:endParaRPr>
          </a:p>
        </p:txBody>
      </p:sp>
      <p:sp>
        <p:nvSpPr>
          <p:cNvPr id="323" name="Google Shape;323;p11"/>
          <p:cNvSpPr/>
          <p:nvPr/>
        </p:nvSpPr>
        <p:spPr>
          <a:xfrm>
            <a:off x="548640" y="4800600"/>
            <a:ext cx="11064240" cy="41148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332528"/>
              </a:buClr>
              <a:buSzPts val="1500"/>
              <a:buFont typeface="Arial"/>
              <a:buNone/>
            </a:pPr>
            <a:r>
              <a:rPr b="1" i="0" lang="en-US" sz="1500" u="none" cap="none" strike="noStrike">
                <a:solidFill>
                  <a:srgbClr val="332528"/>
                </a:solidFill>
                <a:latin typeface="Arial"/>
                <a:ea typeface="Arial"/>
                <a:cs typeface="Arial"/>
                <a:sym typeface="Arial"/>
              </a:rPr>
              <a:t>AIによる工程支援・自動化 × 人間による品質判断 ＝ AI駆動型開発</a:t>
            </a:r>
            <a:endParaRPr b="0" i="0" sz="1500" u="none" cap="none" strike="noStrike">
              <a:solidFill>
                <a:schemeClr val="dk1"/>
              </a:solidFill>
              <a:latin typeface="Calibri"/>
              <a:ea typeface="Calibri"/>
              <a:cs typeface="Calibri"/>
              <a:sym typeface="Calibri"/>
            </a:endParaRPr>
          </a:p>
        </p:txBody>
      </p:sp>
      <p:sp>
        <p:nvSpPr>
          <p:cNvPr id="324" name="Google Shape;324;p11"/>
          <p:cNvSpPr/>
          <p:nvPr/>
        </p:nvSpPr>
        <p:spPr>
          <a:xfrm>
            <a:off x="548640" y="6144768"/>
            <a:ext cx="11064240" cy="457200"/>
          </a:xfrm>
          <a:prstGeom prst="rect">
            <a:avLst/>
          </a:prstGeom>
          <a:solidFill>
            <a:srgbClr val="FDF3F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1D0D"/>
              </a:buClr>
              <a:buSzPts val="1250"/>
              <a:buFont typeface="Arial"/>
              <a:buNone/>
            </a:pPr>
            <a:r>
              <a:rPr b="1" i="0" lang="en-US" sz="1250" u="none" cap="none" strike="noStrike">
                <a:solidFill>
                  <a:srgbClr val="FF1D0D"/>
                </a:solidFill>
                <a:latin typeface="Arial"/>
                <a:ea typeface="Arial"/>
                <a:cs typeface="Arial"/>
                <a:sym typeface="Arial"/>
              </a:rPr>
              <a:t>価値は「速さ」だけではなく、品質・進捗・リスクを管理しながら短納期を実現すること</a:t>
            </a:r>
            <a:endParaRPr b="0" i="0" sz="1250" u="none" cap="none" strike="noStrik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29" name="Shape 329"/>
        <p:cNvGrpSpPr/>
        <p:nvPr/>
      </p:nvGrpSpPr>
      <p:grpSpPr>
        <a:xfrm>
          <a:off x="0" y="0"/>
          <a:ext cx="0" cy="0"/>
          <a:chOff x="0" y="0"/>
          <a:chExt cx="0" cy="0"/>
        </a:xfrm>
      </p:grpSpPr>
      <p:sp>
        <p:nvSpPr>
          <p:cNvPr id="330" name="Google Shape;330;p12"/>
          <p:cNvSpPr/>
          <p:nvPr/>
        </p:nvSpPr>
        <p:spPr>
          <a:xfrm>
            <a:off x="11503152" y="6473952"/>
            <a:ext cx="457200" cy="274320"/>
          </a:xfrm>
          <a:prstGeom prst="rect">
            <a:avLst/>
          </a:prstGeom>
          <a:noFill/>
          <a:ln>
            <a:noFill/>
          </a:ln>
        </p:spPr>
        <p:txBody>
          <a:bodyPr anchorCtr="0" anchor="ctr" bIns="0" lIns="0" spcFirstLastPara="1" rIns="0" wrap="square" tIns="0">
            <a:noAutofit/>
          </a:bodyPr>
          <a:lstStyle/>
          <a:p>
            <a:pPr indent="0" lvl="0" marL="0" marR="0" rtl="0" algn="r">
              <a:lnSpc>
                <a:spcPct val="100000"/>
              </a:lnSpc>
              <a:spcBef>
                <a:spcPts val="0"/>
              </a:spcBef>
              <a:spcAft>
                <a:spcPts val="0"/>
              </a:spcAft>
              <a:buClr>
                <a:srgbClr val="96777B"/>
              </a:buClr>
              <a:buSzPts val="1000"/>
              <a:buFont typeface="Arial"/>
              <a:buNone/>
            </a:pPr>
            <a:r>
              <a:rPr b="0" i="0" lang="en-US" sz="1000" u="none" cap="none" strike="noStrike">
                <a:solidFill>
                  <a:srgbClr val="96777B"/>
                </a:solidFill>
                <a:latin typeface="Arial"/>
                <a:ea typeface="Arial"/>
                <a:cs typeface="Arial"/>
                <a:sym typeface="Arial"/>
              </a:rPr>
              <a:t>12</a:t>
            </a:r>
            <a:endParaRPr b="0" i="0" sz="1000" u="none" cap="none" strike="noStrike">
              <a:solidFill>
                <a:schemeClr val="dk1"/>
              </a:solidFill>
              <a:latin typeface="Calibri"/>
              <a:ea typeface="Calibri"/>
              <a:cs typeface="Calibri"/>
              <a:sym typeface="Calibri"/>
            </a:endParaRPr>
          </a:p>
        </p:txBody>
      </p:sp>
      <p:pic>
        <p:nvPicPr>
          <p:cNvPr descr="/home/claude/logo.png" id="331" name="Google Shape;331;p12"/>
          <p:cNvPicPr preferRelativeResize="0"/>
          <p:nvPr/>
        </p:nvPicPr>
        <p:blipFill rotWithShape="1">
          <a:blip r:embed="rId3">
            <a:alphaModFix/>
          </a:blip>
          <a:srcRect b="0" l="0" r="0" t="0"/>
          <a:stretch/>
        </p:blipFill>
        <p:spPr>
          <a:xfrm>
            <a:off x="11274552" y="274320"/>
            <a:ext cx="402336" cy="402336"/>
          </a:xfrm>
          <a:prstGeom prst="rect">
            <a:avLst/>
          </a:prstGeom>
          <a:noFill/>
          <a:ln>
            <a:noFill/>
          </a:ln>
        </p:spPr>
      </p:pic>
      <p:sp>
        <p:nvSpPr>
          <p:cNvPr id="332" name="Google Shape;332;p12"/>
          <p:cNvSpPr/>
          <p:nvPr/>
        </p:nvSpPr>
        <p:spPr>
          <a:xfrm>
            <a:off x="548640" y="347472"/>
            <a:ext cx="8686800" cy="27432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D91604"/>
              </a:buClr>
              <a:buSzPts val="1200"/>
              <a:buFont typeface="Arial"/>
              <a:buNone/>
            </a:pPr>
            <a:r>
              <a:rPr b="1" i="0" lang="en-US" sz="1200" u="none" cap="none" strike="noStrike">
                <a:solidFill>
                  <a:srgbClr val="D91604"/>
                </a:solidFill>
                <a:latin typeface="Arial"/>
                <a:ea typeface="Arial"/>
                <a:cs typeface="Arial"/>
                <a:sym typeface="Arial"/>
              </a:rPr>
              <a:t>AI-DRIVEN | 04 AI駆動型開発</a:t>
            </a:r>
            <a:endParaRPr b="0" i="0" sz="1200" u="none" cap="none" strike="noStrike">
              <a:solidFill>
                <a:schemeClr val="dk1"/>
              </a:solidFill>
              <a:latin typeface="Calibri"/>
              <a:ea typeface="Calibri"/>
              <a:cs typeface="Calibri"/>
              <a:sym typeface="Calibri"/>
            </a:endParaRPr>
          </a:p>
        </p:txBody>
      </p:sp>
      <p:sp>
        <p:nvSpPr>
          <p:cNvPr id="333" name="Google Shape;333;p12"/>
          <p:cNvSpPr/>
          <p:nvPr/>
        </p:nvSpPr>
        <p:spPr>
          <a:xfrm>
            <a:off x="548640" y="621792"/>
            <a:ext cx="11064240" cy="566928"/>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332528"/>
              </a:buClr>
              <a:buSzPts val="2500"/>
              <a:buFont typeface="Arial"/>
              <a:buNone/>
            </a:pPr>
            <a:r>
              <a:rPr b="1" i="0" lang="en-US" sz="2500" u="none" cap="none" strike="noStrike">
                <a:solidFill>
                  <a:srgbClr val="332528"/>
                </a:solidFill>
                <a:latin typeface="Arial"/>
                <a:ea typeface="Arial"/>
                <a:cs typeface="Arial"/>
                <a:sym typeface="Arial"/>
              </a:rPr>
              <a:t>AI活用事例：大手物流グループ 設計・テスト自動化PoC</a:t>
            </a:r>
            <a:endParaRPr b="0" i="0" sz="2500" u="none" cap="none" strike="noStrike">
              <a:solidFill>
                <a:schemeClr val="dk1"/>
              </a:solidFill>
              <a:latin typeface="Calibri"/>
              <a:ea typeface="Calibri"/>
              <a:cs typeface="Calibri"/>
              <a:sym typeface="Calibri"/>
            </a:endParaRPr>
          </a:p>
        </p:txBody>
      </p:sp>
      <p:sp>
        <p:nvSpPr>
          <p:cNvPr id="334" name="Google Shape;334;p12"/>
          <p:cNvSpPr/>
          <p:nvPr/>
        </p:nvSpPr>
        <p:spPr>
          <a:xfrm>
            <a:off x="548640" y="1554480"/>
            <a:ext cx="11064240" cy="914400"/>
          </a:xfrm>
          <a:prstGeom prst="roundRect">
            <a:avLst>
              <a:gd fmla="val 7000" name="adj"/>
            </a:avLst>
          </a:prstGeom>
          <a:solidFill>
            <a:srgbClr val="FDF3F2"/>
          </a:solidFill>
          <a:ln cap="flat" cmpd="sng" w="9525">
            <a:solidFill>
              <a:srgbClr val="F7D7D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5" name="Google Shape;335;p12"/>
          <p:cNvSpPr/>
          <p:nvPr/>
        </p:nvSpPr>
        <p:spPr>
          <a:xfrm>
            <a:off x="777240" y="1554480"/>
            <a:ext cx="10607040" cy="9144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1D0D"/>
              </a:buClr>
              <a:buSzPts val="1300"/>
              <a:buFont typeface="Arial"/>
              <a:buNone/>
            </a:pPr>
            <a:r>
              <a:rPr b="1" i="0" lang="en-US" sz="1300" u="none" cap="none" strike="noStrike">
                <a:solidFill>
                  <a:srgbClr val="FF1D0D"/>
                </a:solidFill>
                <a:latin typeface="Arial"/>
                <a:ea typeface="Arial"/>
                <a:cs typeface="Arial"/>
                <a:sym typeface="Arial"/>
              </a:rPr>
              <a:t>概要　</a:t>
            </a:r>
            <a:r>
              <a:rPr b="0" i="0" lang="en-US" sz="1250" u="none" cap="none" strike="noStrike">
                <a:solidFill>
                  <a:srgbClr val="332528"/>
                </a:solidFill>
                <a:latin typeface="Arial"/>
                <a:ea typeface="Arial"/>
                <a:cs typeface="Arial"/>
                <a:sym typeface="Arial"/>
              </a:rPr>
              <a:t>国内大手物流グループのIT子会社との共同PoC（約5ヶ月）。対象：詳細設計・画面単体テスト工程。技術：GitHub Copilot・AIエージェント・Playwright。</a:t>
            </a:r>
            <a:endParaRPr b="0" i="0" sz="1300" u="none" cap="none" strike="noStrike">
              <a:solidFill>
                <a:schemeClr val="dk1"/>
              </a:solidFill>
              <a:latin typeface="Calibri"/>
              <a:ea typeface="Calibri"/>
              <a:cs typeface="Calibri"/>
              <a:sym typeface="Calibri"/>
            </a:endParaRPr>
          </a:p>
        </p:txBody>
      </p:sp>
      <p:sp>
        <p:nvSpPr>
          <p:cNvPr id="336" name="Google Shape;336;p12"/>
          <p:cNvSpPr/>
          <p:nvPr/>
        </p:nvSpPr>
        <p:spPr>
          <a:xfrm>
            <a:off x="548640" y="2651760"/>
            <a:ext cx="3657600" cy="32004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1D0D"/>
              </a:buClr>
              <a:buSzPts val="1350"/>
              <a:buFont typeface="Arial"/>
              <a:buNone/>
            </a:pPr>
            <a:r>
              <a:rPr b="1" i="0" lang="en-US" sz="1350" u="none" cap="none" strike="noStrike">
                <a:solidFill>
                  <a:srgbClr val="FF1D0D"/>
                </a:solidFill>
                <a:latin typeface="Arial"/>
                <a:ea typeface="Arial"/>
                <a:cs typeface="Arial"/>
                <a:sym typeface="Arial"/>
              </a:rPr>
              <a:t>結果（実測値）</a:t>
            </a:r>
            <a:endParaRPr b="0" i="0" sz="1350" u="none" cap="none" strike="noStrike">
              <a:solidFill>
                <a:schemeClr val="dk1"/>
              </a:solidFill>
              <a:latin typeface="Calibri"/>
              <a:ea typeface="Calibri"/>
              <a:cs typeface="Calibri"/>
              <a:sym typeface="Calibri"/>
            </a:endParaRPr>
          </a:p>
        </p:txBody>
      </p:sp>
      <p:sp>
        <p:nvSpPr>
          <p:cNvPr id="337" name="Google Shape;337;p12"/>
          <p:cNvSpPr/>
          <p:nvPr/>
        </p:nvSpPr>
        <p:spPr>
          <a:xfrm>
            <a:off x="548640" y="3017520"/>
            <a:ext cx="5440680" cy="1600200"/>
          </a:xfrm>
          <a:prstGeom prst="roundRect">
            <a:avLst>
              <a:gd fmla="val 4571" name="adj"/>
            </a:avLst>
          </a:prstGeom>
          <a:solidFill>
            <a:srgbClr val="FF1D0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8" name="Google Shape;338;p12"/>
          <p:cNvSpPr/>
          <p:nvPr/>
        </p:nvSpPr>
        <p:spPr>
          <a:xfrm>
            <a:off x="777240" y="3154680"/>
            <a:ext cx="4983480" cy="32004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D8D3"/>
              </a:buClr>
              <a:buSzPts val="1300"/>
              <a:buFont typeface="Arial"/>
              <a:buNone/>
            </a:pPr>
            <a:r>
              <a:rPr b="1" i="0" lang="en-US" sz="1300" u="none" cap="none" strike="noStrike">
                <a:solidFill>
                  <a:srgbClr val="FFD8D3"/>
                </a:solidFill>
                <a:latin typeface="Arial"/>
                <a:ea typeface="Arial"/>
                <a:cs typeface="Arial"/>
                <a:sym typeface="Arial"/>
              </a:rPr>
              <a:t>詳細設計書の自動生成</a:t>
            </a:r>
            <a:endParaRPr b="0" i="0" sz="1300" u="none" cap="none" strike="noStrike">
              <a:solidFill>
                <a:schemeClr val="dk1"/>
              </a:solidFill>
              <a:latin typeface="Calibri"/>
              <a:ea typeface="Calibri"/>
              <a:cs typeface="Calibri"/>
              <a:sym typeface="Calibri"/>
            </a:endParaRPr>
          </a:p>
        </p:txBody>
      </p:sp>
      <p:sp>
        <p:nvSpPr>
          <p:cNvPr id="339" name="Google Shape;339;p12"/>
          <p:cNvSpPr/>
          <p:nvPr/>
        </p:nvSpPr>
        <p:spPr>
          <a:xfrm>
            <a:off x="777240" y="3520440"/>
            <a:ext cx="4983480" cy="9144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FFFF"/>
              </a:buClr>
              <a:buSzPts val="1300"/>
              <a:buFont typeface="Arial"/>
              <a:buNone/>
            </a:pPr>
            <a:r>
              <a:rPr b="1" i="0" lang="en-US" sz="1300" u="none" cap="none" strike="noStrike">
                <a:solidFill>
                  <a:srgbClr val="FFFFFF"/>
                </a:solidFill>
                <a:latin typeface="Arial"/>
                <a:ea typeface="Arial"/>
                <a:cs typeface="Arial"/>
                <a:sym typeface="Arial"/>
              </a:rPr>
              <a:t>ガイドライン網羅率 100%｜内容誤りによる修正 0回</a:t>
            </a:r>
            <a:endParaRPr b="0" i="0" sz="13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1300"/>
              <a:buFont typeface="Arial"/>
              <a:buNone/>
            </a:pPr>
            <a:r>
              <a:rPr b="1" i="0" lang="en-US" sz="1300" u="none" cap="none" strike="noStrike">
                <a:solidFill>
                  <a:srgbClr val="FFFFFF"/>
                </a:solidFill>
                <a:latin typeface="Arial"/>
                <a:ea typeface="Arial"/>
                <a:cs typeface="Arial"/>
                <a:sym typeface="Arial"/>
              </a:rPr>
              <a:t>初版生成時間：FE 7分／BE 12分</a:t>
            </a:r>
            <a:endParaRPr b="0" i="0" sz="1300" u="none" cap="none" strike="noStrike">
              <a:solidFill>
                <a:schemeClr val="dk1"/>
              </a:solidFill>
              <a:latin typeface="Calibri"/>
              <a:ea typeface="Calibri"/>
              <a:cs typeface="Calibri"/>
              <a:sym typeface="Calibri"/>
            </a:endParaRPr>
          </a:p>
        </p:txBody>
      </p:sp>
      <p:sp>
        <p:nvSpPr>
          <p:cNvPr id="340" name="Google Shape;340;p12"/>
          <p:cNvSpPr/>
          <p:nvPr/>
        </p:nvSpPr>
        <p:spPr>
          <a:xfrm>
            <a:off x="6172200" y="3017520"/>
            <a:ext cx="5440680" cy="1600200"/>
          </a:xfrm>
          <a:prstGeom prst="roundRect">
            <a:avLst>
              <a:gd fmla="val 4571" name="adj"/>
            </a:avLst>
          </a:prstGeom>
          <a:solidFill>
            <a:srgbClr val="D9160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1" name="Google Shape;341;p12"/>
          <p:cNvSpPr/>
          <p:nvPr/>
        </p:nvSpPr>
        <p:spPr>
          <a:xfrm>
            <a:off x="6400800" y="3154680"/>
            <a:ext cx="4983480" cy="32004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D8D3"/>
              </a:buClr>
              <a:buSzPts val="1300"/>
              <a:buFont typeface="Arial"/>
              <a:buNone/>
            </a:pPr>
            <a:r>
              <a:rPr b="1" i="0" lang="en-US" sz="1300" u="none" cap="none" strike="noStrike">
                <a:solidFill>
                  <a:srgbClr val="FFD8D3"/>
                </a:solidFill>
                <a:latin typeface="Arial"/>
                <a:ea typeface="Arial"/>
                <a:cs typeface="Arial"/>
                <a:sym typeface="Arial"/>
              </a:rPr>
              <a:t>画面単体テストの自動化</a:t>
            </a:r>
            <a:endParaRPr b="0" i="0" sz="1300" u="none" cap="none" strike="noStrike">
              <a:solidFill>
                <a:schemeClr val="dk1"/>
              </a:solidFill>
              <a:latin typeface="Calibri"/>
              <a:ea typeface="Calibri"/>
              <a:cs typeface="Calibri"/>
              <a:sym typeface="Calibri"/>
            </a:endParaRPr>
          </a:p>
        </p:txBody>
      </p:sp>
      <p:sp>
        <p:nvSpPr>
          <p:cNvPr id="342" name="Google Shape;342;p12"/>
          <p:cNvSpPr/>
          <p:nvPr/>
        </p:nvSpPr>
        <p:spPr>
          <a:xfrm>
            <a:off x="6400800" y="3520440"/>
            <a:ext cx="4983480" cy="9144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FFFF"/>
              </a:buClr>
              <a:buSzPts val="1300"/>
              <a:buFont typeface="Arial"/>
              <a:buNone/>
            </a:pPr>
            <a:r>
              <a:rPr b="1" i="0" lang="en-US" sz="1300" u="none" cap="none" strike="noStrike">
                <a:solidFill>
                  <a:srgbClr val="FFFFFF"/>
                </a:solidFill>
                <a:latin typeface="Arial"/>
                <a:ea typeface="Arial"/>
                <a:cs typeface="Arial"/>
                <a:sym typeface="Arial"/>
              </a:rPr>
              <a:t>104テストケースへ横展開</a:t>
            </a:r>
            <a:endParaRPr b="0" i="0" sz="13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1300"/>
              <a:buFont typeface="Arial"/>
              <a:buNone/>
            </a:pPr>
            <a:r>
              <a:rPr b="1" i="0" lang="en-US" sz="1300" u="none" cap="none" strike="noStrike">
                <a:solidFill>
                  <a:srgbClr val="FFFFFF"/>
                </a:solidFill>
                <a:latin typeface="Arial"/>
                <a:ea typeface="Arial"/>
                <a:cs typeface="Arial"/>
                <a:sym typeface="Arial"/>
              </a:rPr>
              <a:t>最終自動化率 100%（実行〜失敗診断・修復まで）</a:t>
            </a:r>
            <a:endParaRPr b="0" i="0" sz="1300" u="none" cap="none" strike="noStrike">
              <a:solidFill>
                <a:schemeClr val="dk1"/>
              </a:solidFill>
              <a:latin typeface="Calibri"/>
              <a:ea typeface="Calibri"/>
              <a:cs typeface="Calibri"/>
              <a:sym typeface="Calibri"/>
            </a:endParaRPr>
          </a:p>
        </p:txBody>
      </p:sp>
      <p:sp>
        <p:nvSpPr>
          <p:cNvPr id="343" name="Google Shape;343;p12"/>
          <p:cNvSpPr/>
          <p:nvPr/>
        </p:nvSpPr>
        <p:spPr>
          <a:xfrm>
            <a:off x="548640" y="4800600"/>
            <a:ext cx="5486400" cy="32004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1D0D"/>
              </a:buClr>
              <a:buSzPts val="1350"/>
              <a:buFont typeface="Arial"/>
              <a:buNone/>
            </a:pPr>
            <a:r>
              <a:rPr b="1" i="0" lang="en-US" sz="1350" u="none" cap="none" strike="noStrike">
                <a:solidFill>
                  <a:srgbClr val="FF1D0D"/>
                </a:solidFill>
                <a:latin typeface="Arial"/>
                <a:ea typeface="Arial"/>
                <a:cs typeface="Arial"/>
                <a:sym typeface="Arial"/>
              </a:rPr>
              <a:t>示唆（本事例から得られた学び）</a:t>
            </a:r>
            <a:endParaRPr b="0" i="0" sz="1350" u="none" cap="none" strike="noStrike">
              <a:solidFill>
                <a:schemeClr val="dk1"/>
              </a:solidFill>
              <a:latin typeface="Calibri"/>
              <a:ea typeface="Calibri"/>
              <a:cs typeface="Calibri"/>
              <a:sym typeface="Calibri"/>
            </a:endParaRPr>
          </a:p>
        </p:txBody>
      </p:sp>
      <p:sp>
        <p:nvSpPr>
          <p:cNvPr id="344" name="Google Shape;344;p12"/>
          <p:cNvSpPr/>
          <p:nvPr/>
        </p:nvSpPr>
        <p:spPr>
          <a:xfrm>
            <a:off x="777240" y="5166360"/>
            <a:ext cx="10789920" cy="347472"/>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2B33F"/>
              </a:buClr>
              <a:buSzPts val="1250"/>
              <a:buFont typeface="Arial"/>
              <a:buNone/>
            </a:pPr>
            <a:r>
              <a:rPr b="1" i="0" lang="en-US" sz="1250" u="none" cap="none" strike="noStrike">
                <a:solidFill>
                  <a:srgbClr val="F2B33F"/>
                </a:solidFill>
                <a:latin typeface="Arial"/>
                <a:ea typeface="Arial"/>
                <a:cs typeface="Arial"/>
                <a:sym typeface="Arial"/>
              </a:rPr>
              <a:t>① </a:t>
            </a:r>
            <a:r>
              <a:rPr b="0" i="0" lang="en-US" sz="1250" u="none" cap="none" strike="noStrike">
                <a:solidFill>
                  <a:srgbClr val="332528"/>
                </a:solidFill>
                <a:latin typeface="Arial"/>
                <a:ea typeface="Arial"/>
                <a:cs typeface="Arial"/>
                <a:sym typeface="Arial"/>
              </a:rPr>
              <a:t>対象を限定して小さく検証し、成果を確認してから横展開する</a:t>
            </a:r>
            <a:endParaRPr b="0" i="0" sz="1250" u="none" cap="none" strike="noStrike">
              <a:solidFill>
                <a:schemeClr val="dk1"/>
              </a:solidFill>
              <a:latin typeface="Calibri"/>
              <a:ea typeface="Calibri"/>
              <a:cs typeface="Calibri"/>
              <a:sym typeface="Calibri"/>
            </a:endParaRPr>
          </a:p>
        </p:txBody>
      </p:sp>
      <p:sp>
        <p:nvSpPr>
          <p:cNvPr id="345" name="Google Shape;345;p12"/>
          <p:cNvSpPr/>
          <p:nvPr/>
        </p:nvSpPr>
        <p:spPr>
          <a:xfrm>
            <a:off x="777240" y="5550408"/>
            <a:ext cx="10789920" cy="347472"/>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2B33F"/>
              </a:buClr>
              <a:buSzPts val="1250"/>
              <a:buFont typeface="Arial"/>
              <a:buNone/>
            </a:pPr>
            <a:r>
              <a:rPr b="1" i="0" lang="en-US" sz="1250" u="none" cap="none" strike="noStrike">
                <a:solidFill>
                  <a:srgbClr val="F2B33F"/>
                </a:solidFill>
                <a:latin typeface="Arial"/>
                <a:ea typeface="Arial"/>
                <a:cs typeface="Arial"/>
                <a:sym typeface="Arial"/>
              </a:rPr>
              <a:t>② </a:t>
            </a:r>
            <a:r>
              <a:rPr b="0" i="0" lang="en-US" sz="1250" u="none" cap="none" strike="noStrike">
                <a:solidFill>
                  <a:srgbClr val="332528"/>
                </a:solidFill>
                <a:latin typeface="Arial"/>
                <a:ea typeface="Arial"/>
                <a:cs typeface="Arial"/>
                <a:sym typeface="Arial"/>
              </a:rPr>
              <a:t>プロジェクト固有のルール（命名規則・設計方針）をAIに付与し、出力を安定化</a:t>
            </a:r>
            <a:endParaRPr b="0" i="0" sz="1250" u="none" cap="none" strike="noStrike">
              <a:solidFill>
                <a:schemeClr val="dk1"/>
              </a:solidFill>
              <a:latin typeface="Calibri"/>
              <a:ea typeface="Calibri"/>
              <a:cs typeface="Calibri"/>
              <a:sym typeface="Calibri"/>
            </a:endParaRPr>
          </a:p>
        </p:txBody>
      </p:sp>
      <p:sp>
        <p:nvSpPr>
          <p:cNvPr id="346" name="Google Shape;346;p12"/>
          <p:cNvSpPr/>
          <p:nvPr/>
        </p:nvSpPr>
        <p:spPr>
          <a:xfrm>
            <a:off x="777240" y="5934456"/>
            <a:ext cx="10789920" cy="347472"/>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2B33F"/>
              </a:buClr>
              <a:buSzPts val="1250"/>
              <a:buFont typeface="Arial"/>
              <a:buNone/>
            </a:pPr>
            <a:r>
              <a:rPr b="1" i="0" lang="en-US" sz="1250" u="none" cap="none" strike="noStrike">
                <a:solidFill>
                  <a:srgbClr val="F2B33F"/>
                </a:solidFill>
                <a:latin typeface="Arial"/>
                <a:ea typeface="Arial"/>
                <a:cs typeface="Arial"/>
                <a:sym typeface="Arial"/>
              </a:rPr>
              <a:t>③ </a:t>
            </a:r>
            <a:r>
              <a:rPr b="0" i="0" lang="en-US" sz="1250" u="none" cap="none" strike="noStrike">
                <a:solidFill>
                  <a:srgbClr val="332528"/>
                </a:solidFill>
                <a:latin typeface="Arial"/>
                <a:ea typeface="Arial"/>
                <a:cs typeface="Arial"/>
                <a:sym typeface="Arial"/>
              </a:rPr>
              <a:t>人によるレビューと改善ループを必ず組み込み、ナレッジを蓄積する</a:t>
            </a:r>
            <a:endParaRPr b="0" i="0" sz="125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51" name="Shape 351"/>
        <p:cNvGrpSpPr/>
        <p:nvPr/>
      </p:nvGrpSpPr>
      <p:grpSpPr>
        <a:xfrm>
          <a:off x="0" y="0"/>
          <a:ext cx="0" cy="0"/>
          <a:chOff x="0" y="0"/>
          <a:chExt cx="0" cy="0"/>
        </a:xfrm>
      </p:grpSpPr>
      <p:sp>
        <p:nvSpPr>
          <p:cNvPr id="352" name="Google Shape;352;p13"/>
          <p:cNvSpPr/>
          <p:nvPr/>
        </p:nvSpPr>
        <p:spPr>
          <a:xfrm>
            <a:off x="11503152" y="6473952"/>
            <a:ext cx="457200" cy="274320"/>
          </a:xfrm>
          <a:prstGeom prst="rect">
            <a:avLst/>
          </a:prstGeom>
          <a:noFill/>
          <a:ln>
            <a:noFill/>
          </a:ln>
        </p:spPr>
        <p:txBody>
          <a:bodyPr anchorCtr="0" anchor="ctr" bIns="0" lIns="0" spcFirstLastPara="1" rIns="0" wrap="square" tIns="0">
            <a:noAutofit/>
          </a:bodyPr>
          <a:lstStyle/>
          <a:p>
            <a:pPr indent="0" lvl="0" marL="0" marR="0" rtl="0" algn="r">
              <a:lnSpc>
                <a:spcPct val="100000"/>
              </a:lnSpc>
              <a:spcBef>
                <a:spcPts val="0"/>
              </a:spcBef>
              <a:spcAft>
                <a:spcPts val="0"/>
              </a:spcAft>
              <a:buClr>
                <a:srgbClr val="96777B"/>
              </a:buClr>
              <a:buSzPts val="1000"/>
              <a:buFont typeface="Arial"/>
              <a:buNone/>
            </a:pPr>
            <a:r>
              <a:rPr b="0" i="0" lang="en-US" sz="1000" u="none" cap="none" strike="noStrike">
                <a:solidFill>
                  <a:srgbClr val="96777B"/>
                </a:solidFill>
                <a:latin typeface="Arial"/>
                <a:ea typeface="Arial"/>
                <a:cs typeface="Arial"/>
                <a:sym typeface="Arial"/>
              </a:rPr>
              <a:t>13</a:t>
            </a:r>
            <a:endParaRPr b="0" i="0" sz="1000" u="none" cap="none" strike="noStrike">
              <a:solidFill>
                <a:schemeClr val="dk1"/>
              </a:solidFill>
              <a:latin typeface="Calibri"/>
              <a:ea typeface="Calibri"/>
              <a:cs typeface="Calibri"/>
              <a:sym typeface="Calibri"/>
            </a:endParaRPr>
          </a:p>
        </p:txBody>
      </p:sp>
      <p:pic>
        <p:nvPicPr>
          <p:cNvPr descr="/home/claude/logo.png" id="353" name="Google Shape;353;p13"/>
          <p:cNvPicPr preferRelativeResize="0"/>
          <p:nvPr/>
        </p:nvPicPr>
        <p:blipFill rotWithShape="1">
          <a:blip r:embed="rId3">
            <a:alphaModFix/>
          </a:blip>
          <a:srcRect b="0" l="0" r="0" t="0"/>
          <a:stretch/>
        </p:blipFill>
        <p:spPr>
          <a:xfrm>
            <a:off x="11274552" y="274320"/>
            <a:ext cx="402336" cy="402336"/>
          </a:xfrm>
          <a:prstGeom prst="rect">
            <a:avLst/>
          </a:prstGeom>
          <a:noFill/>
          <a:ln>
            <a:noFill/>
          </a:ln>
        </p:spPr>
      </p:pic>
      <p:sp>
        <p:nvSpPr>
          <p:cNvPr id="354" name="Google Shape;354;p13"/>
          <p:cNvSpPr/>
          <p:nvPr/>
        </p:nvSpPr>
        <p:spPr>
          <a:xfrm>
            <a:off x="548640" y="347472"/>
            <a:ext cx="8686800" cy="27432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D91604"/>
              </a:buClr>
              <a:buSzPts val="1200"/>
              <a:buFont typeface="Arial"/>
              <a:buNone/>
            </a:pPr>
            <a:r>
              <a:rPr b="1" i="0" lang="en-US" sz="1200" u="none" cap="none" strike="noStrike">
                <a:solidFill>
                  <a:srgbClr val="D91604"/>
                </a:solidFill>
                <a:latin typeface="Arial"/>
                <a:ea typeface="Arial"/>
                <a:cs typeface="Arial"/>
                <a:sym typeface="Arial"/>
              </a:rPr>
              <a:t>AI-DRIVEN | 04 AI駆動型開発</a:t>
            </a:r>
            <a:endParaRPr b="0" i="0" sz="1200" u="none" cap="none" strike="noStrike">
              <a:solidFill>
                <a:schemeClr val="dk1"/>
              </a:solidFill>
              <a:latin typeface="Calibri"/>
              <a:ea typeface="Calibri"/>
              <a:cs typeface="Calibri"/>
              <a:sym typeface="Calibri"/>
            </a:endParaRPr>
          </a:p>
        </p:txBody>
      </p:sp>
      <p:sp>
        <p:nvSpPr>
          <p:cNvPr id="355" name="Google Shape;355;p13"/>
          <p:cNvSpPr/>
          <p:nvPr/>
        </p:nvSpPr>
        <p:spPr>
          <a:xfrm>
            <a:off x="548640" y="621792"/>
            <a:ext cx="11064240" cy="566928"/>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332528"/>
              </a:buClr>
              <a:buSzPts val="2500"/>
              <a:buFont typeface="Arial"/>
              <a:buNone/>
            </a:pPr>
            <a:r>
              <a:rPr b="1" i="0" lang="en-US" sz="2500" u="none" cap="none" strike="noStrike">
                <a:solidFill>
                  <a:srgbClr val="332528"/>
                </a:solidFill>
                <a:latin typeface="Arial"/>
                <a:ea typeface="Arial"/>
                <a:cs typeface="Arial"/>
                <a:sym typeface="Arial"/>
              </a:rPr>
              <a:t>定量効果</a:t>
            </a:r>
            <a:endParaRPr b="0" i="0" sz="2500" u="none" cap="none" strike="noStrike">
              <a:solidFill>
                <a:schemeClr val="dk1"/>
              </a:solidFill>
              <a:latin typeface="Calibri"/>
              <a:ea typeface="Calibri"/>
              <a:cs typeface="Calibri"/>
              <a:sym typeface="Calibri"/>
            </a:endParaRPr>
          </a:p>
        </p:txBody>
      </p:sp>
      <p:sp>
        <p:nvSpPr>
          <p:cNvPr id="356" name="Google Shape;356;p13"/>
          <p:cNvSpPr/>
          <p:nvPr/>
        </p:nvSpPr>
        <p:spPr>
          <a:xfrm>
            <a:off x="548640" y="1517904"/>
            <a:ext cx="4572000" cy="32004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1D0D"/>
              </a:buClr>
              <a:buSzPts val="1350"/>
              <a:buFont typeface="Arial"/>
              <a:buNone/>
            </a:pPr>
            <a:r>
              <a:rPr b="1" i="0" lang="en-US" sz="1350" u="none" cap="none" strike="noStrike">
                <a:solidFill>
                  <a:srgbClr val="FF1D0D"/>
                </a:solidFill>
                <a:latin typeface="Arial"/>
                <a:ea typeface="Arial"/>
                <a:cs typeface="Arial"/>
                <a:sym typeface="Arial"/>
              </a:rPr>
              <a:t>弊社実績（実測値）</a:t>
            </a:r>
            <a:endParaRPr b="0" i="0" sz="1350" u="none" cap="none" strike="noStrike">
              <a:solidFill>
                <a:schemeClr val="dk1"/>
              </a:solidFill>
              <a:latin typeface="Calibri"/>
              <a:ea typeface="Calibri"/>
              <a:cs typeface="Calibri"/>
              <a:sym typeface="Calibri"/>
            </a:endParaRPr>
          </a:p>
        </p:txBody>
      </p:sp>
      <p:graphicFrame>
        <p:nvGraphicFramePr>
          <p:cNvPr id="357" name="Google Shape;357;p13"/>
          <p:cNvGraphicFramePr/>
          <p:nvPr/>
        </p:nvGraphicFramePr>
        <p:xfrm>
          <a:off x="548640" y="1901952"/>
          <a:ext cx="3000000" cy="3000000"/>
        </p:xfrm>
        <a:graphic>
          <a:graphicData uri="http://schemas.openxmlformats.org/drawingml/2006/table">
            <a:tbl>
              <a:tblPr>
                <a:noFill/>
                <a:tableStyleId>{85E9B1CC-8F7C-4545-B2C8-5D440617E8CA}</a:tableStyleId>
              </a:tblPr>
              <a:tblGrid>
                <a:gridCol w="5136500"/>
                <a:gridCol w="5707225"/>
              </a:tblGrid>
              <a:tr h="566925">
                <a:tc>
                  <a:txBody>
                    <a:bodyPr/>
                    <a:lstStyle/>
                    <a:p>
                      <a:pPr indent="0" lvl="0" marL="0" marR="0" rtl="0" algn="l">
                        <a:lnSpc>
                          <a:spcPct val="100000"/>
                        </a:lnSpc>
                        <a:spcBef>
                          <a:spcPts val="0"/>
                        </a:spcBef>
                        <a:spcAft>
                          <a:spcPts val="0"/>
                        </a:spcAft>
                        <a:buClr>
                          <a:srgbClr val="332528"/>
                        </a:buClr>
                        <a:buSzPts val="1250"/>
                        <a:buFont typeface="Arial"/>
                        <a:buNone/>
                      </a:pPr>
                      <a:r>
                        <a:rPr lang="en-US" sz="1250" u="none" cap="none" strike="noStrike">
                          <a:solidFill>
                            <a:srgbClr val="332528"/>
                          </a:solidFill>
                          <a:latin typeface="Arial"/>
                          <a:ea typeface="Arial"/>
                          <a:cs typeface="Arial"/>
                          <a:sym typeface="Arial"/>
                        </a:rPr>
                        <a:t>平均納期短縮</a:t>
                      </a:r>
                      <a:endParaRPr sz="1250" u="none" cap="none" strike="noStrike">
                        <a:latin typeface="Arial"/>
                        <a:ea typeface="Arial"/>
                        <a:cs typeface="Arial"/>
                        <a:sym typeface="Arial"/>
                      </a:endParaRPr>
                    </a:p>
                  </a:txBody>
                  <a:tcPr marT="54875" marB="54875" marR="54875" marL="54875" anchor="ctr">
                    <a:lnL cap="flat" cmpd="sng" w="12700">
                      <a:solidFill>
                        <a:srgbClr val="F7D7D3"/>
                      </a:solidFill>
                      <a:prstDash val="solid"/>
                      <a:round/>
                      <a:headEnd len="sm" w="sm" type="none"/>
                      <a:tailEnd len="sm" w="sm" type="none"/>
                    </a:lnL>
                    <a:lnR cap="flat" cmpd="sng" w="12700">
                      <a:solidFill>
                        <a:srgbClr val="F7D7D3"/>
                      </a:solidFill>
                      <a:prstDash val="solid"/>
                      <a:round/>
                      <a:headEnd len="sm" w="sm" type="none"/>
                      <a:tailEnd len="sm" w="sm" type="none"/>
                    </a:lnR>
                    <a:lnT cap="flat" cmpd="sng" w="12700">
                      <a:solidFill>
                        <a:srgbClr val="F7D7D3"/>
                      </a:solidFill>
                      <a:prstDash val="solid"/>
                      <a:round/>
                      <a:headEnd len="sm" w="sm" type="none"/>
                      <a:tailEnd len="sm" w="sm" type="none"/>
                    </a:lnT>
                    <a:lnB cap="flat" cmpd="sng" w="12700">
                      <a:solidFill>
                        <a:srgbClr val="F7D7D3"/>
                      </a:solidFill>
                      <a:prstDash val="solid"/>
                      <a:round/>
                      <a:headEnd len="sm" w="sm" type="none"/>
                      <a:tailEnd len="sm" w="sm" type="none"/>
                    </a:lnB>
                    <a:solidFill>
                      <a:srgbClr val="FDF3F2"/>
                    </a:solidFill>
                  </a:tcPr>
                </a:tc>
                <a:tc>
                  <a:txBody>
                    <a:bodyPr/>
                    <a:lstStyle/>
                    <a:p>
                      <a:pPr indent="0" lvl="0" marL="0" marR="0" rtl="0" algn="l">
                        <a:lnSpc>
                          <a:spcPct val="100000"/>
                        </a:lnSpc>
                        <a:spcBef>
                          <a:spcPts val="0"/>
                        </a:spcBef>
                        <a:spcAft>
                          <a:spcPts val="0"/>
                        </a:spcAft>
                        <a:buClr>
                          <a:srgbClr val="FF1D0D"/>
                        </a:buClr>
                        <a:buSzPts val="1300"/>
                        <a:buFont typeface="Arial"/>
                        <a:buNone/>
                      </a:pPr>
                      <a:r>
                        <a:rPr b="1" lang="en-US" sz="1300" u="none" cap="none" strike="noStrike">
                          <a:solidFill>
                            <a:srgbClr val="FF1D0D"/>
                          </a:solidFill>
                          <a:latin typeface="Arial"/>
                          <a:ea typeface="Arial"/>
                          <a:cs typeface="Arial"/>
                          <a:sym typeface="Arial"/>
                        </a:rPr>
                        <a:t>約30%削減</a:t>
                      </a:r>
                      <a:endParaRPr sz="1300" u="none" cap="none" strike="noStrike">
                        <a:latin typeface="Arial"/>
                        <a:ea typeface="Arial"/>
                        <a:cs typeface="Arial"/>
                        <a:sym typeface="Arial"/>
                      </a:endParaRPr>
                    </a:p>
                  </a:txBody>
                  <a:tcPr marT="54875" marB="54875" marR="54875" marL="54875" anchor="ctr">
                    <a:lnL cap="flat" cmpd="sng" w="12700">
                      <a:solidFill>
                        <a:srgbClr val="F7D7D3"/>
                      </a:solidFill>
                      <a:prstDash val="solid"/>
                      <a:round/>
                      <a:headEnd len="sm" w="sm" type="none"/>
                      <a:tailEnd len="sm" w="sm" type="none"/>
                    </a:lnL>
                    <a:lnR cap="flat" cmpd="sng" w="12700">
                      <a:solidFill>
                        <a:srgbClr val="F7D7D3"/>
                      </a:solidFill>
                      <a:prstDash val="solid"/>
                      <a:round/>
                      <a:headEnd len="sm" w="sm" type="none"/>
                      <a:tailEnd len="sm" w="sm" type="none"/>
                    </a:lnR>
                    <a:lnT cap="flat" cmpd="sng" w="12700">
                      <a:solidFill>
                        <a:srgbClr val="F7D7D3"/>
                      </a:solidFill>
                      <a:prstDash val="solid"/>
                      <a:round/>
                      <a:headEnd len="sm" w="sm" type="none"/>
                      <a:tailEnd len="sm" w="sm" type="none"/>
                    </a:lnT>
                    <a:lnB cap="flat" cmpd="sng" w="12700">
                      <a:solidFill>
                        <a:srgbClr val="F7D7D3"/>
                      </a:solidFill>
                      <a:prstDash val="solid"/>
                      <a:round/>
                      <a:headEnd len="sm" w="sm" type="none"/>
                      <a:tailEnd len="sm" w="sm" type="none"/>
                    </a:lnB>
                    <a:solidFill>
                      <a:srgbClr val="FFFFFF"/>
                    </a:solidFill>
                  </a:tcPr>
                </a:tc>
              </a:tr>
              <a:tr h="566925">
                <a:tc>
                  <a:txBody>
                    <a:bodyPr/>
                    <a:lstStyle/>
                    <a:p>
                      <a:pPr indent="0" lvl="0" marL="0" marR="0" rtl="0" algn="l">
                        <a:lnSpc>
                          <a:spcPct val="100000"/>
                        </a:lnSpc>
                        <a:spcBef>
                          <a:spcPts val="0"/>
                        </a:spcBef>
                        <a:spcAft>
                          <a:spcPts val="0"/>
                        </a:spcAft>
                        <a:buClr>
                          <a:srgbClr val="332528"/>
                        </a:buClr>
                        <a:buSzPts val="1250"/>
                        <a:buFont typeface="Arial"/>
                        <a:buNone/>
                      </a:pPr>
                      <a:r>
                        <a:rPr lang="en-US" sz="1250" u="none" cap="none" strike="noStrike">
                          <a:solidFill>
                            <a:srgbClr val="332528"/>
                          </a:solidFill>
                          <a:latin typeface="Arial"/>
                          <a:ea typeface="Arial"/>
                          <a:cs typeface="Arial"/>
                          <a:sym typeface="Arial"/>
                        </a:rPr>
                        <a:t>バグ削減</a:t>
                      </a:r>
                      <a:endParaRPr sz="1250" u="none" cap="none" strike="noStrike">
                        <a:latin typeface="Arial"/>
                        <a:ea typeface="Arial"/>
                        <a:cs typeface="Arial"/>
                        <a:sym typeface="Arial"/>
                      </a:endParaRPr>
                    </a:p>
                  </a:txBody>
                  <a:tcPr marT="54875" marB="54875" marR="54875" marL="54875" anchor="ctr">
                    <a:lnL cap="flat" cmpd="sng" w="12700">
                      <a:solidFill>
                        <a:srgbClr val="F7D7D3"/>
                      </a:solidFill>
                      <a:prstDash val="solid"/>
                      <a:round/>
                      <a:headEnd len="sm" w="sm" type="none"/>
                      <a:tailEnd len="sm" w="sm" type="none"/>
                    </a:lnL>
                    <a:lnR cap="flat" cmpd="sng" w="12700">
                      <a:solidFill>
                        <a:srgbClr val="F7D7D3"/>
                      </a:solidFill>
                      <a:prstDash val="solid"/>
                      <a:round/>
                      <a:headEnd len="sm" w="sm" type="none"/>
                      <a:tailEnd len="sm" w="sm" type="none"/>
                    </a:lnR>
                    <a:lnT cap="flat" cmpd="sng" w="12700">
                      <a:solidFill>
                        <a:srgbClr val="F7D7D3"/>
                      </a:solidFill>
                      <a:prstDash val="solid"/>
                      <a:round/>
                      <a:headEnd len="sm" w="sm" type="none"/>
                      <a:tailEnd len="sm" w="sm" type="none"/>
                    </a:lnT>
                    <a:lnB cap="flat" cmpd="sng" w="12700">
                      <a:solidFill>
                        <a:srgbClr val="F7D7D3"/>
                      </a:solidFill>
                      <a:prstDash val="solid"/>
                      <a:round/>
                      <a:headEnd len="sm" w="sm" type="none"/>
                      <a:tailEnd len="sm" w="sm" type="none"/>
                    </a:lnB>
                    <a:solidFill>
                      <a:srgbClr val="FDF3F2"/>
                    </a:solidFill>
                  </a:tcPr>
                </a:tc>
                <a:tc>
                  <a:txBody>
                    <a:bodyPr/>
                    <a:lstStyle/>
                    <a:p>
                      <a:pPr indent="0" lvl="0" marL="0" marR="0" rtl="0" algn="l">
                        <a:lnSpc>
                          <a:spcPct val="100000"/>
                        </a:lnSpc>
                        <a:spcBef>
                          <a:spcPts val="0"/>
                        </a:spcBef>
                        <a:spcAft>
                          <a:spcPts val="0"/>
                        </a:spcAft>
                        <a:buClr>
                          <a:srgbClr val="FF1D0D"/>
                        </a:buClr>
                        <a:buSzPts val="1300"/>
                        <a:buFont typeface="Arial"/>
                        <a:buNone/>
                      </a:pPr>
                      <a:r>
                        <a:rPr b="1" lang="en-US" sz="1300" u="none" cap="none" strike="noStrike">
                          <a:solidFill>
                            <a:srgbClr val="FF1D0D"/>
                          </a:solidFill>
                          <a:latin typeface="Arial"/>
                          <a:ea typeface="Arial"/>
                          <a:cs typeface="Arial"/>
                          <a:sym typeface="Arial"/>
                        </a:rPr>
                        <a:t>約15%削減</a:t>
                      </a:r>
                      <a:endParaRPr sz="1300" u="none" cap="none" strike="noStrike">
                        <a:latin typeface="Arial"/>
                        <a:ea typeface="Arial"/>
                        <a:cs typeface="Arial"/>
                        <a:sym typeface="Arial"/>
                      </a:endParaRPr>
                    </a:p>
                  </a:txBody>
                  <a:tcPr marT="54875" marB="54875" marR="54875" marL="54875" anchor="ctr">
                    <a:lnL cap="flat" cmpd="sng" w="12700">
                      <a:solidFill>
                        <a:srgbClr val="F7D7D3"/>
                      </a:solidFill>
                      <a:prstDash val="solid"/>
                      <a:round/>
                      <a:headEnd len="sm" w="sm" type="none"/>
                      <a:tailEnd len="sm" w="sm" type="none"/>
                    </a:lnL>
                    <a:lnR cap="flat" cmpd="sng" w="12700">
                      <a:solidFill>
                        <a:srgbClr val="F7D7D3"/>
                      </a:solidFill>
                      <a:prstDash val="solid"/>
                      <a:round/>
                      <a:headEnd len="sm" w="sm" type="none"/>
                      <a:tailEnd len="sm" w="sm" type="none"/>
                    </a:lnR>
                    <a:lnT cap="flat" cmpd="sng" w="12700">
                      <a:solidFill>
                        <a:srgbClr val="F7D7D3"/>
                      </a:solidFill>
                      <a:prstDash val="solid"/>
                      <a:round/>
                      <a:headEnd len="sm" w="sm" type="none"/>
                      <a:tailEnd len="sm" w="sm" type="none"/>
                    </a:lnT>
                    <a:lnB cap="flat" cmpd="sng" w="12700">
                      <a:solidFill>
                        <a:srgbClr val="F7D7D3"/>
                      </a:solidFill>
                      <a:prstDash val="solid"/>
                      <a:round/>
                      <a:headEnd len="sm" w="sm" type="none"/>
                      <a:tailEnd len="sm" w="sm" type="none"/>
                    </a:lnB>
                    <a:solidFill>
                      <a:srgbClr val="FFFFFF"/>
                    </a:solidFill>
                  </a:tcPr>
                </a:tc>
              </a:tr>
              <a:tr h="566925">
                <a:tc>
                  <a:txBody>
                    <a:bodyPr/>
                    <a:lstStyle/>
                    <a:p>
                      <a:pPr indent="0" lvl="0" marL="0" marR="0" rtl="0" algn="l">
                        <a:lnSpc>
                          <a:spcPct val="100000"/>
                        </a:lnSpc>
                        <a:spcBef>
                          <a:spcPts val="0"/>
                        </a:spcBef>
                        <a:spcAft>
                          <a:spcPts val="0"/>
                        </a:spcAft>
                        <a:buClr>
                          <a:srgbClr val="332528"/>
                        </a:buClr>
                        <a:buSzPts val="1250"/>
                        <a:buFont typeface="Arial"/>
                        <a:buNone/>
                      </a:pPr>
                      <a:r>
                        <a:rPr lang="en-US" sz="1250" u="none" cap="none" strike="noStrike">
                          <a:solidFill>
                            <a:srgbClr val="332528"/>
                          </a:solidFill>
                          <a:latin typeface="Arial"/>
                          <a:ea typeface="Arial"/>
                          <a:cs typeface="Arial"/>
                          <a:sym typeface="Arial"/>
                        </a:rPr>
                        <a:t>UI構築工数 ※</a:t>
                      </a:r>
                      <a:endParaRPr sz="1250" u="none" cap="none" strike="noStrike">
                        <a:latin typeface="Arial"/>
                        <a:ea typeface="Arial"/>
                        <a:cs typeface="Arial"/>
                        <a:sym typeface="Arial"/>
                      </a:endParaRPr>
                    </a:p>
                  </a:txBody>
                  <a:tcPr marT="54875" marB="54875" marR="54875" marL="54875" anchor="ctr">
                    <a:lnL cap="flat" cmpd="sng" w="12700">
                      <a:solidFill>
                        <a:srgbClr val="F7D7D3"/>
                      </a:solidFill>
                      <a:prstDash val="solid"/>
                      <a:round/>
                      <a:headEnd len="sm" w="sm" type="none"/>
                      <a:tailEnd len="sm" w="sm" type="none"/>
                    </a:lnL>
                    <a:lnR cap="flat" cmpd="sng" w="12700">
                      <a:solidFill>
                        <a:srgbClr val="F7D7D3"/>
                      </a:solidFill>
                      <a:prstDash val="solid"/>
                      <a:round/>
                      <a:headEnd len="sm" w="sm" type="none"/>
                      <a:tailEnd len="sm" w="sm" type="none"/>
                    </a:lnR>
                    <a:lnT cap="flat" cmpd="sng" w="12700">
                      <a:solidFill>
                        <a:srgbClr val="F7D7D3"/>
                      </a:solidFill>
                      <a:prstDash val="solid"/>
                      <a:round/>
                      <a:headEnd len="sm" w="sm" type="none"/>
                      <a:tailEnd len="sm" w="sm" type="none"/>
                    </a:lnT>
                    <a:lnB cap="flat" cmpd="sng" w="12700">
                      <a:solidFill>
                        <a:srgbClr val="F7D7D3"/>
                      </a:solidFill>
                      <a:prstDash val="solid"/>
                      <a:round/>
                      <a:headEnd len="sm" w="sm" type="none"/>
                      <a:tailEnd len="sm" w="sm" type="none"/>
                    </a:lnB>
                    <a:solidFill>
                      <a:srgbClr val="FDF3F2"/>
                    </a:solidFill>
                  </a:tcPr>
                </a:tc>
                <a:tc>
                  <a:txBody>
                    <a:bodyPr/>
                    <a:lstStyle/>
                    <a:p>
                      <a:pPr indent="0" lvl="0" marL="0" marR="0" rtl="0" algn="l">
                        <a:lnSpc>
                          <a:spcPct val="100000"/>
                        </a:lnSpc>
                        <a:spcBef>
                          <a:spcPts val="0"/>
                        </a:spcBef>
                        <a:spcAft>
                          <a:spcPts val="0"/>
                        </a:spcAft>
                        <a:buClr>
                          <a:srgbClr val="FF1D0D"/>
                        </a:buClr>
                        <a:buSzPts val="1300"/>
                        <a:buFont typeface="Arial"/>
                        <a:buNone/>
                      </a:pPr>
                      <a:r>
                        <a:rPr b="1" lang="en-US" sz="1300" u="none" cap="none" strike="noStrike">
                          <a:solidFill>
                            <a:srgbClr val="FF1D0D"/>
                          </a:solidFill>
                          <a:latin typeface="Arial"/>
                          <a:ea typeface="Arial"/>
                          <a:cs typeface="Arial"/>
                          <a:sym typeface="Arial"/>
                        </a:rPr>
                        <a:t>約70%削減</a:t>
                      </a:r>
                      <a:endParaRPr sz="1300" u="none" cap="none" strike="noStrike">
                        <a:latin typeface="Arial"/>
                        <a:ea typeface="Arial"/>
                        <a:cs typeface="Arial"/>
                        <a:sym typeface="Arial"/>
                      </a:endParaRPr>
                    </a:p>
                  </a:txBody>
                  <a:tcPr marT="54875" marB="54875" marR="54875" marL="54875" anchor="ctr">
                    <a:lnL cap="flat" cmpd="sng" w="12700">
                      <a:solidFill>
                        <a:srgbClr val="F7D7D3"/>
                      </a:solidFill>
                      <a:prstDash val="solid"/>
                      <a:round/>
                      <a:headEnd len="sm" w="sm" type="none"/>
                      <a:tailEnd len="sm" w="sm" type="none"/>
                    </a:lnL>
                    <a:lnR cap="flat" cmpd="sng" w="12700">
                      <a:solidFill>
                        <a:srgbClr val="F7D7D3"/>
                      </a:solidFill>
                      <a:prstDash val="solid"/>
                      <a:round/>
                      <a:headEnd len="sm" w="sm" type="none"/>
                      <a:tailEnd len="sm" w="sm" type="none"/>
                    </a:lnR>
                    <a:lnT cap="flat" cmpd="sng" w="12700">
                      <a:solidFill>
                        <a:srgbClr val="F7D7D3"/>
                      </a:solidFill>
                      <a:prstDash val="solid"/>
                      <a:round/>
                      <a:headEnd len="sm" w="sm" type="none"/>
                      <a:tailEnd len="sm" w="sm" type="none"/>
                    </a:lnT>
                    <a:lnB cap="flat" cmpd="sng" w="12700">
                      <a:solidFill>
                        <a:srgbClr val="F7D7D3"/>
                      </a:solidFill>
                      <a:prstDash val="solid"/>
                      <a:round/>
                      <a:headEnd len="sm" w="sm" type="none"/>
                      <a:tailEnd len="sm" w="sm" type="none"/>
                    </a:lnB>
                    <a:solidFill>
                      <a:srgbClr val="FFFFFF"/>
                    </a:solidFill>
                  </a:tcPr>
                </a:tc>
              </a:tr>
              <a:tr h="566925">
                <a:tc>
                  <a:txBody>
                    <a:bodyPr/>
                    <a:lstStyle/>
                    <a:p>
                      <a:pPr indent="0" lvl="0" marL="0" marR="0" rtl="0" algn="l">
                        <a:lnSpc>
                          <a:spcPct val="100000"/>
                        </a:lnSpc>
                        <a:spcBef>
                          <a:spcPts val="0"/>
                        </a:spcBef>
                        <a:spcAft>
                          <a:spcPts val="0"/>
                        </a:spcAft>
                        <a:buClr>
                          <a:srgbClr val="332528"/>
                        </a:buClr>
                        <a:buSzPts val="1250"/>
                        <a:buFont typeface="Arial"/>
                        <a:buNone/>
                      </a:pPr>
                      <a:r>
                        <a:rPr lang="en-US" sz="1250" u="none" cap="none" strike="noStrike">
                          <a:solidFill>
                            <a:srgbClr val="332528"/>
                          </a:solidFill>
                          <a:latin typeface="Arial"/>
                          <a:ea typeface="Arial"/>
                          <a:cs typeface="Arial"/>
                          <a:sym typeface="Arial"/>
                        </a:rPr>
                        <a:t>実装工数 ※</a:t>
                      </a:r>
                      <a:endParaRPr sz="1250" u="none" cap="none" strike="noStrike">
                        <a:latin typeface="Arial"/>
                        <a:ea typeface="Arial"/>
                        <a:cs typeface="Arial"/>
                        <a:sym typeface="Arial"/>
                      </a:endParaRPr>
                    </a:p>
                  </a:txBody>
                  <a:tcPr marT="54875" marB="54875" marR="54875" marL="54875" anchor="ctr">
                    <a:lnL cap="flat" cmpd="sng" w="12700">
                      <a:solidFill>
                        <a:srgbClr val="F7D7D3"/>
                      </a:solidFill>
                      <a:prstDash val="solid"/>
                      <a:round/>
                      <a:headEnd len="sm" w="sm" type="none"/>
                      <a:tailEnd len="sm" w="sm" type="none"/>
                    </a:lnL>
                    <a:lnR cap="flat" cmpd="sng" w="12700">
                      <a:solidFill>
                        <a:srgbClr val="F7D7D3"/>
                      </a:solidFill>
                      <a:prstDash val="solid"/>
                      <a:round/>
                      <a:headEnd len="sm" w="sm" type="none"/>
                      <a:tailEnd len="sm" w="sm" type="none"/>
                    </a:lnR>
                    <a:lnT cap="flat" cmpd="sng" w="12700">
                      <a:solidFill>
                        <a:srgbClr val="F7D7D3"/>
                      </a:solidFill>
                      <a:prstDash val="solid"/>
                      <a:round/>
                      <a:headEnd len="sm" w="sm" type="none"/>
                      <a:tailEnd len="sm" w="sm" type="none"/>
                    </a:lnT>
                    <a:lnB cap="flat" cmpd="sng" w="12700">
                      <a:solidFill>
                        <a:srgbClr val="F7D7D3"/>
                      </a:solidFill>
                      <a:prstDash val="solid"/>
                      <a:round/>
                      <a:headEnd len="sm" w="sm" type="none"/>
                      <a:tailEnd len="sm" w="sm" type="none"/>
                    </a:lnB>
                    <a:solidFill>
                      <a:srgbClr val="FDF3F2"/>
                    </a:solidFill>
                  </a:tcPr>
                </a:tc>
                <a:tc>
                  <a:txBody>
                    <a:bodyPr/>
                    <a:lstStyle/>
                    <a:p>
                      <a:pPr indent="0" lvl="0" marL="0" marR="0" rtl="0" algn="l">
                        <a:lnSpc>
                          <a:spcPct val="100000"/>
                        </a:lnSpc>
                        <a:spcBef>
                          <a:spcPts val="0"/>
                        </a:spcBef>
                        <a:spcAft>
                          <a:spcPts val="0"/>
                        </a:spcAft>
                        <a:buClr>
                          <a:srgbClr val="FF1D0D"/>
                        </a:buClr>
                        <a:buSzPts val="1300"/>
                        <a:buFont typeface="Arial"/>
                        <a:buNone/>
                      </a:pPr>
                      <a:r>
                        <a:rPr b="1" lang="en-US" sz="1300" u="none" cap="none" strike="noStrike">
                          <a:solidFill>
                            <a:srgbClr val="FF1D0D"/>
                          </a:solidFill>
                          <a:latin typeface="Arial"/>
                          <a:ea typeface="Arial"/>
                          <a:cs typeface="Arial"/>
                          <a:sym typeface="Arial"/>
                        </a:rPr>
                        <a:t>約75%削減</a:t>
                      </a:r>
                      <a:endParaRPr sz="1300" u="none" cap="none" strike="noStrike">
                        <a:latin typeface="Arial"/>
                        <a:ea typeface="Arial"/>
                        <a:cs typeface="Arial"/>
                        <a:sym typeface="Arial"/>
                      </a:endParaRPr>
                    </a:p>
                  </a:txBody>
                  <a:tcPr marT="54875" marB="54875" marR="54875" marL="54875" anchor="ctr">
                    <a:lnL cap="flat" cmpd="sng" w="12700">
                      <a:solidFill>
                        <a:srgbClr val="F7D7D3"/>
                      </a:solidFill>
                      <a:prstDash val="solid"/>
                      <a:round/>
                      <a:headEnd len="sm" w="sm" type="none"/>
                      <a:tailEnd len="sm" w="sm" type="none"/>
                    </a:lnL>
                    <a:lnR cap="flat" cmpd="sng" w="12700">
                      <a:solidFill>
                        <a:srgbClr val="F7D7D3"/>
                      </a:solidFill>
                      <a:prstDash val="solid"/>
                      <a:round/>
                      <a:headEnd len="sm" w="sm" type="none"/>
                      <a:tailEnd len="sm" w="sm" type="none"/>
                    </a:lnR>
                    <a:lnT cap="flat" cmpd="sng" w="12700">
                      <a:solidFill>
                        <a:srgbClr val="F7D7D3"/>
                      </a:solidFill>
                      <a:prstDash val="solid"/>
                      <a:round/>
                      <a:headEnd len="sm" w="sm" type="none"/>
                      <a:tailEnd len="sm" w="sm" type="none"/>
                    </a:lnT>
                    <a:lnB cap="flat" cmpd="sng" w="12700">
                      <a:solidFill>
                        <a:srgbClr val="F7D7D3"/>
                      </a:solidFill>
                      <a:prstDash val="solid"/>
                      <a:round/>
                      <a:headEnd len="sm" w="sm" type="none"/>
                      <a:tailEnd len="sm" w="sm" type="none"/>
                    </a:lnB>
                    <a:solidFill>
                      <a:srgbClr val="FFFFFF"/>
                    </a:solidFill>
                  </a:tcPr>
                </a:tc>
              </a:tr>
              <a:tr h="566925">
                <a:tc>
                  <a:txBody>
                    <a:bodyPr/>
                    <a:lstStyle/>
                    <a:p>
                      <a:pPr indent="0" lvl="0" marL="0" marR="0" rtl="0" algn="l">
                        <a:lnSpc>
                          <a:spcPct val="100000"/>
                        </a:lnSpc>
                        <a:spcBef>
                          <a:spcPts val="0"/>
                        </a:spcBef>
                        <a:spcAft>
                          <a:spcPts val="0"/>
                        </a:spcAft>
                        <a:buClr>
                          <a:srgbClr val="332528"/>
                        </a:buClr>
                        <a:buSzPts val="1250"/>
                        <a:buFont typeface="Arial"/>
                        <a:buNone/>
                      </a:pPr>
                      <a:r>
                        <a:rPr lang="en-US" sz="1250" u="none" cap="none" strike="noStrike">
                          <a:solidFill>
                            <a:srgbClr val="332528"/>
                          </a:solidFill>
                          <a:latin typeface="Arial"/>
                          <a:ea typeface="Arial"/>
                          <a:cs typeface="Arial"/>
                          <a:sym typeface="Arial"/>
                        </a:rPr>
                        <a:t>PRのAIレビュー</a:t>
                      </a:r>
                      <a:endParaRPr sz="1250" u="none" cap="none" strike="noStrike">
                        <a:latin typeface="Arial"/>
                        <a:ea typeface="Arial"/>
                        <a:cs typeface="Arial"/>
                        <a:sym typeface="Arial"/>
                      </a:endParaRPr>
                    </a:p>
                  </a:txBody>
                  <a:tcPr marT="54875" marB="54875" marR="54875" marL="54875" anchor="ctr">
                    <a:lnL cap="flat" cmpd="sng" w="12700">
                      <a:solidFill>
                        <a:srgbClr val="F7D7D3"/>
                      </a:solidFill>
                      <a:prstDash val="solid"/>
                      <a:round/>
                      <a:headEnd len="sm" w="sm" type="none"/>
                      <a:tailEnd len="sm" w="sm" type="none"/>
                    </a:lnL>
                    <a:lnR cap="flat" cmpd="sng" w="12700">
                      <a:solidFill>
                        <a:srgbClr val="F7D7D3"/>
                      </a:solidFill>
                      <a:prstDash val="solid"/>
                      <a:round/>
                      <a:headEnd len="sm" w="sm" type="none"/>
                      <a:tailEnd len="sm" w="sm" type="none"/>
                    </a:lnR>
                    <a:lnT cap="flat" cmpd="sng" w="12700">
                      <a:solidFill>
                        <a:srgbClr val="F7D7D3"/>
                      </a:solidFill>
                      <a:prstDash val="solid"/>
                      <a:round/>
                      <a:headEnd len="sm" w="sm" type="none"/>
                      <a:tailEnd len="sm" w="sm" type="none"/>
                    </a:lnT>
                    <a:lnB cap="flat" cmpd="sng" w="12700">
                      <a:solidFill>
                        <a:srgbClr val="F7D7D3"/>
                      </a:solidFill>
                      <a:prstDash val="solid"/>
                      <a:round/>
                      <a:headEnd len="sm" w="sm" type="none"/>
                      <a:tailEnd len="sm" w="sm" type="none"/>
                    </a:lnB>
                    <a:solidFill>
                      <a:srgbClr val="FDF3F2"/>
                    </a:solidFill>
                  </a:tcPr>
                </a:tc>
                <a:tc>
                  <a:txBody>
                    <a:bodyPr/>
                    <a:lstStyle/>
                    <a:p>
                      <a:pPr indent="0" lvl="0" marL="0" marR="0" rtl="0" algn="l">
                        <a:lnSpc>
                          <a:spcPct val="100000"/>
                        </a:lnSpc>
                        <a:spcBef>
                          <a:spcPts val="0"/>
                        </a:spcBef>
                        <a:spcAft>
                          <a:spcPts val="0"/>
                        </a:spcAft>
                        <a:buClr>
                          <a:srgbClr val="FF1D0D"/>
                        </a:buClr>
                        <a:buSzPts val="1300"/>
                        <a:buFont typeface="Arial"/>
                        <a:buNone/>
                      </a:pPr>
                      <a:r>
                        <a:rPr b="1" lang="en-US" sz="1300" u="none" cap="none" strike="noStrike">
                          <a:solidFill>
                            <a:srgbClr val="FF1D0D"/>
                          </a:solidFill>
                          <a:latin typeface="Arial"/>
                          <a:ea typeface="Arial"/>
                          <a:cs typeface="Arial"/>
                          <a:sym typeface="Arial"/>
                        </a:rPr>
                        <a:t>100%（自動マージなし）</a:t>
                      </a:r>
                      <a:endParaRPr sz="1300" u="none" cap="none" strike="noStrike">
                        <a:latin typeface="Arial"/>
                        <a:ea typeface="Arial"/>
                        <a:cs typeface="Arial"/>
                        <a:sym typeface="Arial"/>
                      </a:endParaRPr>
                    </a:p>
                  </a:txBody>
                  <a:tcPr marT="54875" marB="54875" marR="54875" marL="54875" anchor="ctr">
                    <a:lnL cap="flat" cmpd="sng" w="12700">
                      <a:solidFill>
                        <a:srgbClr val="F7D7D3"/>
                      </a:solidFill>
                      <a:prstDash val="solid"/>
                      <a:round/>
                      <a:headEnd len="sm" w="sm" type="none"/>
                      <a:tailEnd len="sm" w="sm" type="none"/>
                    </a:lnL>
                    <a:lnR cap="flat" cmpd="sng" w="12700">
                      <a:solidFill>
                        <a:srgbClr val="F7D7D3"/>
                      </a:solidFill>
                      <a:prstDash val="solid"/>
                      <a:round/>
                      <a:headEnd len="sm" w="sm" type="none"/>
                      <a:tailEnd len="sm" w="sm" type="none"/>
                    </a:lnR>
                    <a:lnT cap="flat" cmpd="sng" w="12700">
                      <a:solidFill>
                        <a:srgbClr val="F7D7D3"/>
                      </a:solidFill>
                      <a:prstDash val="solid"/>
                      <a:round/>
                      <a:headEnd len="sm" w="sm" type="none"/>
                      <a:tailEnd len="sm" w="sm" type="none"/>
                    </a:lnT>
                    <a:lnB cap="flat" cmpd="sng" w="12700">
                      <a:solidFill>
                        <a:srgbClr val="F7D7D3"/>
                      </a:solidFill>
                      <a:prstDash val="solid"/>
                      <a:round/>
                      <a:headEnd len="sm" w="sm" type="none"/>
                      <a:tailEnd len="sm" w="sm" type="none"/>
                    </a:lnB>
                    <a:solidFill>
                      <a:srgbClr val="FFFFFF"/>
                    </a:solidFill>
                  </a:tcPr>
                </a:tc>
              </a:tr>
            </a:tbl>
          </a:graphicData>
        </a:graphic>
      </p:graphicFrame>
      <p:sp>
        <p:nvSpPr>
          <p:cNvPr id="358" name="Google Shape;358;p13"/>
          <p:cNvSpPr/>
          <p:nvPr/>
        </p:nvSpPr>
        <p:spPr>
          <a:xfrm>
            <a:off x="548640" y="4846320"/>
            <a:ext cx="5212080" cy="27432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96777B"/>
              </a:buClr>
              <a:buSzPts val="1050"/>
              <a:buFont typeface="Arial"/>
              <a:buNone/>
            </a:pPr>
            <a:r>
              <a:rPr b="0" i="0" lang="en-US" sz="1050" u="none" cap="none" strike="noStrike">
                <a:solidFill>
                  <a:srgbClr val="96777B"/>
                </a:solidFill>
                <a:latin typeface="Arial"/>
                <a:ea typeface="Arial"/>
                <a:cs typeface="Arial"/>
                <a:sym typeface="Arial"/>
              </a:rPr>
              <a:t>※ 特定パイロットでの実績値</a:t>
            </a:r>
            <a:endParaRPr b="0" i="0" sz="1050" u="none" cap="none" strike="noStrike">
              <a:solidFill>
                <a:schemeClr val="dk1"/>
              </a:solidFill>
              <a:latin typeface="Calibri"/>
              <a:ea typeface="Calibri"/>
              <a:cs typeface="Calibri"/>
              <a:sym typeface="Calibri"/>
            </a:endParaRPr>
          </a:p>
        </p:txBody>
      </p:sp>
      <p:sp>
        <p:nvSpPr>
          <p:cNvPr id="359" name="Google Shape;359;p13"/>
          <p:cNvSpPr/>
          <p:nvPr/>
        </p:nvSpPr>
        <p:spPr>
          <a:xfrm>
            <a:off x="6400800" y="1737360"/>
            <a:ext cx="4937760" cy="36576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FFFF"/>
              </a:buClr>
              <a:buSzPts val="1450"/>
              <a:buFont typeface="Arial"/>
              <a:buNone/>
            </a:pPr>
            <a:r>
              <a:rPr b="1" i="0" lang="en-US" sz="1450" u="none" cap="none" strike="noStrike">
                <a:solidFill>
                  <a:srgbClr val="FFFFFF"/>
                </a:solidFill>
                <a:latin typeface="Arial"/>
                <a:ea typeface="Arial"/>
                <a:cs typeface="Arial"/>
                <a:sym typeface="Arial"/>
              </a:rPr>
              <a:t>Locommit様にとっての意味</a:t>
            </a:r>
            <a:endParaRPr b="0" i="0" sz="1450" u="none" cap="none" strike="noStrike">
              <a:solidFill>
                <a:schemeClr val="dk1"/>
              </a:solidFill>
              <a:latin typeface="Calibri"/>
              <a:ea typeface="Calibri"/>
              <a:cs typeface="Calibri"/>
              <a:sym typeface="Calibri"/>
            </a:endParaRPr>
          </a:p>
        </p:txBody>
      </p:sp>
      <p:pic>
        <p:nvPicPr>
          <p:cNvPr descr="/home/claude/icons/rocket_w.png" id="360" name="Google Shape;360;p13"/>
          <p:cNvPicPr preferRelativeResize="0"/>
          <p:nvPr/>
        </p:nvPicPr>
        <p:blipFill rotWithShape="1">
          <a:blip r:embed="rId4">
            <a:alphaModFix/>
          </a:blip>
          <a:srcRect b="0" l="0" r="0" t="0"/>
          <a:stretch/>
        </p:blipFill>
        <p:spPr>
          <a:xfrm>
            <a:off x="6524427" y="2363907"/>
            <a:ext cx="228234" cy="228234"/>
          </a:xfrm>
          <a:prstGeom prst="rect">
            <a:avLst/>
          </a:prstGeom>
          <a:noFill/>
          <a:ln>
            <a:noFill/>
          </a:ln>
        </p:spPr>
      </p:pic>
      <p:pic>
        <p:nvPicPr>
          <p:cNvPr descr="/home/claude/icons/flask_w.png" id="361" name="Google Shape;361;p13"/>
          <p:cNvPicPr preferRelativeResize="0"/>
          <p:nvPr/>
        </p:nvPicPr>
        <p:blipFill rotWithShape="1">
          <a:blip r:embed="rId5">
            <a:alphaModFix/>
          </a:blip>
          <a:srcRect b="0" l="0" r="0" t="0"/>
          <a:stretch/>
        </p:blipFill>
        <p:spPr>
          <a:xfrm>
            <a:off x="6524427" y="4521891"/>
            <a:ext cx="228234" cy="228234"/>
          </a:xfrm>
          <a:prstGeom prst="rect">
            <a:avLst/>
          </a:prstGeom>
          <a:noFill/>
          <a:ln>
            <a:noFill/>
          </a:ln>
        </p:spPr>
      </p:pic>
      <p:sp>
        <p:nvSpPr>
          <p:cNvPr id="362" name="Google Shape;362;p13"/>
          <p:cNvSpPr/>
          <p:nvPr/>
        </p:nvSpPr>
        <p:spPr>
          <a:xfrm>
            <a:off x="548640" y="5715000"/>
            <a:ext cx="11064240" cy="50292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96777B"/>
              </a:buClr>
              <a:buSzPts val="1050"/>
              <a:buFont typeface="Arial"/>
              <a:buNone/>
            </a:pPr>
            <a:r>
              <a:rPr b="0" i="0" lang="en-US" sz="1050" u="none" cap="none" strike="noStrike">
                <a:solidFill>
                  <a:srgbClr val="96777B"/>
                </a:solidFill>
                <a:latin typeface="Arial"/>
                <a:ea typeface="Arial"/>
                <a:cs typeface="Arial"/>
                <a:sym typeface="Arial"/>
              </a:rPr>
              <a:t>※ 数値は過去実績であり、効果を保証するものではありません。実際の効果はプロトタイプ段階で検証・具体化します。</a:t>
            </a:r>
            <a:endParaRPr b="0" i="0" sz="105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8" name="Shape 28"/>
        <p:cNvGrpSpPr/>
        <p:nvPr/>
      </p:nvGrpSpPr>
      <p:grpSpPr>
        <a:xfrm>
          <a:off x="0" y="0"/>
          <a:ext cx="0" cy="0"/>
          <a:chOff x="0" y="0"/>
          <a:chExt cx="0" cy="0"/>
        </a:xfrm>
      </p:grpSpPr>
      <p:sp>
        <p:nvSpPr>
          <p:cNvPr id="29" name="Google Shape;29;p2"/>
          <p:cNvSpPr/>
          <p:nvPr/>
        </p:nvSpPr>
        <p:spPr>
          <a:xfrm>
            <a:off x="11503152" y="6473952"/>
            <a:ext cx="457200" cy="274320"/>
          </a:xfrm>
          <a:prstGeom prst="rect">
            <a:avLst/>
          </a:prstGeom>
          <a:noFill/>
          <a:ln>
            <a:noFill/>
          </a:ln>
        </p:spPr>
        <p:txBody>
          <a:bodyPr anchorCtr="0" anchor="ctr" bIns="0" lIns="0" spcFirstLastPara="1" rIns="0" wrap="square" tIns="0">
            <a:noAutofit/>
          </a:bodyPr>
          <a:lstStyle/>
          <a:p>
            <a:pPr indent="0" lvl="0" marL="0" marR="0" rtl="0" algn="r">
              <a:lnSpc>
                <a:spcPct val="100000"/>
              </a:lnSpc>
              <a:spcBef>
                <a:spcPts val="0"/>
              </a:spcBef>
              <a:spcAft>
                <a:spcPts val="0"/>
              </a:spcAft>
              <a:buClr>
                <a:srgbClr val="96777B"/>
              </a:buClr>
              <a:buSzPts val="1000"/>
              <a:buFont typeface="Arial"/>
              <a:buNone/>
            </a:pPr>
            <a:r>
              <a:rPr b="0" i="0" lang="en-US" sz="1000" u="none" cap="none" strike="noStrike">
                <a:solidFill>
                  <a:srgbClr val="96777B"/>
                </a:solidFill>
                <a:latin typeface="Arial"/>
                <a:ea typeface="Arial"/>
                <a:cs typeface="Arial"/>
                <a:sym typeface="Arial"/>
              </a:rPr>
              <a:t>2</a:t>
            </a:r>
            <a:endParaRPr b="0" i="0" sz="1000" u="none" cap="none" strike="noStrike">
              <a:solidFill>
                <a:schemeClr val="dk1"/>
              </a:solidFill>
              <a:latin typeface="Calibri"/>
              <a:ea typeface="Calibri"/>
              <a:cs typeface="Calibri"/>
              <a:sym typeface="Calibri"/>
            </a:endParaRPr>
          </a:p>
        </p:txBody>
      </p:sp>
      <p:pic>
        <p:nvPicPr>
          <p:cNvPr descr="/home/claude/logo.png" id="30" name="Google Shape;30;p2"/>
          <p:cNvPicPr preferRelativeResize="0"/>
          <p:nvPr/>
        </p:nvPicPr>
        <p:blipFill rotWithShape="1">
          <a:blip r:embed="rId3">
            <a:alphaModFix/>
          </a:blip>
          <a:srcRect b="0" l="0" r="0" t="0"/>
          <a:stretch/>
        </p:blipFill>
        <p:spPr>
          <a:xfrm>
            <a:off x="11274552" y="274320"/>
            <a:ext cx="402336" cy="402336"/>
          </a:xfrm>
          <a:prstGeom prst="rect">
            <a:avLst/>
          </a:prstGeom>
          <a:noFill/>
          <a:ln>
            <a:noFill/>
          </a:ln>
        </p:spPr>
      </p:pic>
      <p:sp>
        <p:nvSpPr>
          <p:cNvPr id="31" name="Google Shape;31;p2"/>
          <p:cNvSpPr/>
          <p:nvPr/>
        </p:nvSpPr>
        <p:spPr>
          <a:xfrm>
            <a:off x="548640" y="347472"/>
            <a:ext cx="8686800" cy="27432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D91604"/>
              </a:buClr>
              <a:buSzPts val="1200"/>
              <a:buFont typeface="Arial"/>
              <a:buNone/>
            </a:pPr>
            <a:r>
              <a:rPr b="1" i="0" lang="en-US" sz="1200" u="none" cap="none" strike="noStrike">
                <a:solidFill>
                  <a:srgbClr val="D91604"/>
                </a:solidFill>
                <a:latin typeface="Arial"/>
                <a:ea typeface="Arial"/>
                <a:cs typeface="Arial"/>
                <a:sym typeface="Arial"/>
              </a:rPr>
              <a:t>AGENDA</a:t>
            </a:r>
            <a:endParaRPr b="0" i="0" sz="1200" u="none" cap="none" strike="noStrike">
              <a:solidFill>
                <a:schemeClr val="dk1"/>
              </a:solidFill>
              <a:latin typeface="Calibri"/>
              <a:ea typeface="Calibri"/>
              <a:cs typeface="Calibri"/>
              <a:sym typeface="Calibri"/>
            </a:endParaRPr>
          </a:p>
        </p:txBody>
      </p:sp>
      <p:sp>
        <p:nvSpPr>
          <p:cNvPr id="32" name="Google Shape;32;p2"/>
          <p:cNvSpPr/>
          <p:nvPr/>
        </p:nvSpPr>
        <p:spPr>
          <a:xfrm>
            <a:off x="548640" y="621792"/>
            <a:ext cx="11064240" cy="566928"/>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332528"/>
              </a:buClr>
              <a:buSzPts val="2500"/>
              <a:buFont typeface="Arial"/>
              <a:buNone/>
            </a:pPr>
            <a:r>
              <a:rPr b="1" i="0" lang="en-US" sz="2500" u="none" cap="none" strike="noStrike">
                <a:solidFill>
                  <a:srgbClr val="332528"/>
                </a:solidFill>
                <a:latin typeface="Arial"/>
                <a:ea typeface="Arial"/>
                <a:cs typeface="Arial"/>
                <a:sym typeface="Arial"/>
              </a:rPr>
              <a:t>本日のご説明内容</a:t>
            </a:r>
            <a:endParaRPr b="0" i="0" sz="2500" u="none" cap="none" strike="noStrike">
              <a:solidFill>
                <a:schemeClr val="dk1"/>
              </a:solidFill>
              <a:latin typeface="Calibri"/>
              <a:ea typeface="Calibri"/>
              <a:cs typeface="Calibri"/>
              <a:sym typeface="Calibri"/>
            </a:endParaRPr>
          </a:p>
        </p:txBody>
      </p:sp>
      <p:sp>
        <p:nvSpPr>
          <p:cNvPr id="33" name="Google Shape;33;p2"/>
          <p:cNvSpPr/>
          <p:nvPr/>
        </p:nvSpPr>
        <p:spPr>
          <a:xfrm>
            <a:off x="548640" y="1572768"/>
            <a:ext cx="11064240" cy="868680"/>
          </a:xfrm>
          <a:prstGeom prst="roundRect">
            <a:avLst>
              <a:gd fmla="val 7368" name="adj"/>
            </a:avLst>
          </a:prstGeom>
          <a:solidFill>
            <a:srgbClr val="FDF3F2"/>
          </a:solidFill>
          <a:ln cap="flat" cmpd="sng" w="9525">
            <a:solidFill>
              <a:srgbClr val="F7D7D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 name="Google Shape;34;p2"/>
          <p:cNvSpPr/>
          <p:nvPr/>
        </p:nvSpPr>
        <p:spPr>
          <a:xfrm>
            <a:off x="777240" y="1728216"/>
            <a:ext cx="548640" cy="548640"/>
          </a:xfrm>
          <a:prstGeom prst="ellipse">
            <a:avLst/>
          </a:prstGeom>
          <a:solidFill>
            <a:srgbClr val="FF1D0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home/claude/icons/building_w.png" id="35" name="Google Shape;35;p2"/>
          <p:cNvPicPr preferRelativeResize="0"/>
          <p:nvPr/>
        </p:nvPicPr>
        <p:blipFill rotWithShape="1">
          <a:blip r:embed="rId4">
            <a:alphaModFix/>
          </a:blip>
          <a:srcRect b="0" l="0" r="0" t="0"/>
          <a:stretch/>
        </p:blipFill>
        <p:spPr>
          <a:xfrm>
            <a:off x="919886" y="1870862"/>
            <a:ext cx="263347" cy="263347"/>
          </a:xfrm>
          <a:prstGeom prst="rect">
            <a:avLst/>
          </a:prstGeom>
          <a:noFill/>
          <a:ln>
            <a:noFill/>
          </a:ln>
        </p:spPr>
      </p:pic>
      <p:sp>
        <p:nvSpPr>
          <p:cNvPr id="36" name="Google Shape;36;p2"/>
          <p:cNvSpPr/>
          <p:nvPr/>
        </p:nvSpPr>
        <p:spPr>
          <a:xfrm>
            <a:off x="1481328" y="1572768"/>
            <a:ext cx="685800" cy="86868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D91604"/>
              </a:buClr>
              <a:buSzPts val="2000"/>
              <a:buFont typeface="Arial"/>
              <a:buNone/>
            </a:pPr>
            <a:r>
              <a:rPr b="1" i="0" lang="en-US" sz="2000" u="none" cap="none" strike="noStrike">
                <a:solidFill>
                  <a:srgbClr val="D91604"/>
                </a:solidFill>
                <a:latin typeface="Arial"/>
                <a:ea typeface="Arial"/>
                <a:cs typeface="Arial"/>
                <a:sym typeface="Arial"/>
              </a:rPr>
              <a:t>01</a:t>
            </a:r>
            <a:endParaRPr b="0" i="0" sz="2000" u="none" cap="none" strike="noStrike">
              <a:solidFill>
                <a:schemeClr val="dk1"/>
              </a:solidFill>
              <a:latin typeface="Calibri"/>
              <a:ea typeface="Calibri"/>
              <a:cs typeface="Calibri"/>
              <a:sym typeface="Calibri"/>
            </a:endParaRPr>
          </a:p>
        </p:txBody>
      </p:sp>
      <p:sp>
        <p:nvSpPr>
          <p:cNvPr id="37" name="Google Shape;37;p2"/>
          <p:cNvSpPr/>
          <p:nvPr/>
        </p:nvSpPr>
        <p:spPr>
          <a:xfrm>
            <a:off x="2194560" y="1572768"/>
            <a:ext cx="3017520" cy="86868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332528"/>
              </a:buClr>
              <a:buSzPts val="1700"/>
              <a:buFont typeface="Arial"/>
              <a:buNone/>
            </a:pPr>
            <a:r>
              <a:rPr b="1" i="0" lang="en-US" sz="1700" u="none" cap="none" strike="noStrike">
                <a:solidFill>
                  <a:srgbClr val="332528"/>
                </a:solidFill>
                <a:latin typeface="Arial"/>
                <a:ea typeface="Arial"/>
                <a:cs typeface="Arial"/>
                <a:sym typeface="Arial"/>
              </a:rPr>
              <a:t>会社紹介</a:t>
            </a:r>
            <a:endParaRPr b="0" i="0" sz="1700" u="none" cap="none" strike="noStrike">
              <a:solidFill>
                <a:schemeClr val="dk1"/>
              </a:solidFill>
              <a:latin typeface="Calibri"/>
              <a:ea typeface="Calibri"/>
              <a:cs typeface="Calibri"/>
              <a:sym typeface="Calibri"/>
            </a:endParaRPr>
          </a:p>
        </p:txBody>
      </p:sp>
      <p:sp>
        <p:nvSpPr>
          <p:cNvPr id="38" name="Google Shape;38;p2"/>
          <p:cNvSpPr/>
          <p:nvPr/>
        </p:nvSpPr>
        <p:spPr>
          <a:xfrm>
            <a:off x="5303520" y="1572768"/>
            <a:ext cx="6126480" cy="86868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96777B"/>
              </a:buClr>
              <a:buSzPts val="1350"/>
              <a:buFont typeface="Arial"/>
              <a:buNone/>
            </a:pPr>
            <a:r>
              <a:rPr b="0" i="0" lang="en-US" sz="1350" u="none" cap="none" strike="noStrike">
                <a:solidFill>
                  <a:srgbClr val="96777B"/>
                </a:solidFill>
                <a:latin typeface="Arial"/>
                <a:ea typeface="Arial"/>
                <a:cs typeface="Arial"/>
                <a:sym typeface="Arial"/>
              </a:rPr>
              <a:t>KaiyouITの概要とリーダーシップチーム</a:t>
            </a:r>
            <a:endParaRPr b="0" i="0" sz="1350" u="none" cap="none" strike="noStrike">
              <a:solidFill>
                <a:schemeClr val="dk1"/>
              </a:solidFill>
              <a:latin typeface="Calibri"/>
              <a:ea typeface="Calibri"/>
              <a:cs typeface="Calibri"/>
              <a:sym typeface="Calibri"/>
            </a:endParaRPr>
          </a:p>
        </p:txBody>
      </p:sp>
      <p:sp>
        <p:nvSpPr>
          <p:cNvPr id="39" name="Google Shape;39;p2"/>
          <p:cNvSpPr/>
          <p:nvPr/>
        </p:nvSpPr>
        <p:spPr>
          <a:xfrm>
            <a:off x="548640" y="2569464"/>
            <a:ext cx="11064240" cy="868680"/>
          </a:xfrm>
          <a:prstGeom prst="roundRect">
            <a:avLst>
              <a:gd fmla="val 7368" name="adj"/>
            </a:avLst>
          </a:prstGeom>
          <a:solidFill>
            <a:srgbClr val="FDF3F2"/>
          </a:solidFill>
          <a:ln cap="flat" cmpd="sng" w="9525">
            <a:solidFill>
              <a:srgbClr val="F7D7D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 name="Google Shape;40;p2"/>
          <p:cNvSpPr/>
          <p:nvPr/>
        </p:nvSpPr>
        <p:spPr>
          <a:xfrm>
            <a:off x="777240" y="2724912"/>
            <a:ext cx="548640" cy="548640"/>
          </a:xfrm>
          <a:prstGeom prst="ellipse">
            <a:avLst/>
          </a:prstGeom>
          <a:solidFill>
            <a:srgbClr val="FF1D0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home/claude/icons/rocket_w.png" id="41" name="Google Shape;41;p2"/>
          <p:cNvPicPr preferRelativeResize="0"/>
          <p:nvPr/>
        </p:nvPicPr>
        <p:blipFill rotWithShape="1">
          <a:blip r:embed="rId5">
            <a:alphaModFix/>
          </a:blip>
          <a:srcRect b="0" l="0" r="0" t="0"/>
          <a:stretch/>
        </p:blipFill>
        <p:spPr>
          <a:xfrm>
            <a:off x="919886" y="2867558"/>
            <a:ext cx="263347" cy="263347"/>
          </a:xfrm>
          <a:prstGeom prst="rect">
            <a:avLst/>
          </a:prstGeom>
          <a:noFill/>
          <a:ln>
            <a:noFill/>
          </a:ln>
        </p:spPr>
      </p:pic>
      <p:sp>
        <p:nvSpPr>
          <p:cNvPr id="42" name="Google Shape;42;p2"/>
          <p:cNvSpPr/>
          <p:nvPr/>
        </p:nvSpPr>
        <p:spPr>
          <a:xfrm>
            <a:off x="1481328" y="2569464"/>
            <a:ext cx="685800" cy="86868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D91604"/>
              </a:buClr>
              <a:buSzPts val="2000"/>
              <a:buFont typeface="Arial"/>
              <a:buNone/>
            </a:pPr>
            <a:r>
              <a:rPr b="1" i="0" lang="en-US" sz="2000" u="none" cap="none" strike="noStrike">
                <a:solidFill>
                  <a:srgbClr val="D91604"/>
                </a:solidFill>
                <a:latin typeface="Arial"/>
                <a:ea typeface="Arial"/>
                <a:cs typeface="Arial"/>
                <a:sym typeface="Arial"/>
              </a:rPr>
              <a:t>02</a:t>
            </a:r>
            <a:endParaRPr b="0" i="0" sz="2000" u="none" cap="none" strike="noStrike">
              <a:solidFill>
                <a:schemeClr val="dk1"/>
              </a:solidFill>
              <a:latin typeface="Calibri"/>
              <a:ea typeface="Calibri"/>
              <a:cs typeface="Calibri"/>
              <a:sym typeface="Calibri"/>
            </a:endParaRPr>
          </a:p>
        </p:txBody>
      </p:sp>
      <p:sp>
        <p:nvSpPr>
          <p:cNvPr id="43" name="Google Shape;43;p2"/>
          <p:cNvSpPr/>
          <p:nvPr/>
        </p:nvSpPr>
        <p:spPr>
          <a:xfrm>
            <a:off x="2194560" y="2569464"/>
            <a:ext cx="3017520" cy="86868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332528"/>
              </a:buClr>
              <a:buSzPts val="1700"/>
              <a:buFont typeface="Arial"/>
              <a:buNone/>
            </a:pPr>
            <a:r>
              <a:rPr b="1" i="0" lang="en-US" sz="1700" u="none" cap="none" strike="noStrike">
                <a:solidFill>
                  <a:srgbClr val="332528"/>
                </a:solidFill>
                <a:latin typeface="Arial"/>
                <a:ea typeface="Arial"/>
                <a:cs typeface="Arial"/>
                <a:sym typeface="Arial"/>
              </a:rPr>
              <a:t>私たちの強み</a:t>
            </a:r>
            <a:endParaRPr b="0" i="0" sz="1700" u="none" cap="none" strike="noStrike">
              <a:solidFill>
                <a:schemeClr val="dk1"/>
              </a:solidFill>
              <a:latin typeface="Calibri"/>
              <a:ea typeface="Calibri"/>
              <a:cs typeface="Calibri"/>
              <a:sym typeface="Calibri"/>
            </a:endParaRPr>
          </a:p>
        </p:txBody>
      </p:sp>
      <p:sp>
        <p:nvSpPr>
          <p:cNvPr id="44" name="Google Shape;44;p2"/>
          <p:cNvSpPr/>
          <p:nvPr/>
        </p:nvSpPr>
        <p:spPr>
          <a:xfrm>
            <a:off x="5303520" y="2569464"/>
            <a:ext cx="6126480" cy="86868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96777B"/>
              </a:buClr>
              <a:buSzPts val="1350"/>
              <a:buFont typeface="Arial"/>
              <a:buNone/>
            </a:pPr>
            <a:r>
              <a:rPr b="0" i="0" lang="en-US" sz="1350" u="none" cap="none" strike="noStrike">
                <a:solidFill>
                  <a:srgbClr val="96777B"/>
                </a:solidFill>
                <a:latin typeface="Arial"/>
                <a:ea typeface="Arial"/>
                <a:cs typeface="Arial"/>
                <a:sym typeface="Arial"/>
              </a:rPr>
              <a:t>フルリモート体制の即応力 × AI活用による開発改革</a:t>
            </a:r>
            <a:endParaRPr b="0" i="0" sz="1350" u="none" cap="none" strike="noStrike">
              <a:solidFill>
                <a:schemeClr val="dk1"/>
              </a:solidFill>
              <a:latin typeface="Calibri"/>
              <a:ea typeface="Calibri"/>
              <a:cs typeface="Calibri"/>
              <a:sym typeface="Calibri"/>
            </a:endParaRPr>
          </a:p>
        </p:txBody>
      </p:sp>
      <p:sp>
        <p:nvSpPr>
          <p:cNvPr id="45" name="Google Shape;45;p2"/>
          <p:cNvSpPr/>
          <p:nvPr/>
        </p:nvSpPr>
        <p:spPr>
          <a:xfrm>
            <a:off x="548640" y="3566160"/>
            <a:ext cx="11064240" cy="868680"/>
          </a:xfrm>
          <a:prstGeom prst="roundRect">
            <a:avLst>
              <a:gd fmla="val 7368" name="adj"/>
            </a:avLst>
          </a:prstGeom>
          <a:solidFill>
            <a:srgbClr val="FDF3F2"/>
          </a:solidFill>
          <a:ln cap="flat" cmpd="sng" w="9525">
            <a:solidFill>
              <a:srgbClr val="F7D7D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 name="Google Shape;46;p2"/>
          <p:cNvSpPr/>
          <p:nvPr/>
        </p:nvSpPr>
        <p:spPr>
          <a:xfrm>
            <a:off x="777240" y="3721608"/>
            <a:ext cx="548640" cy="548640"/>
          </a:xfrm>
          <a:prstGeom prst="ellipse">
            <a:avLst/>
          </a:prstGeom>
          <a:solidFill>
            <a:srgbClr val="FF1D0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home/claude/icons/chart_w.png" id="47" name="Google Shape;47;p2"/>
          <p:cNvPicPr preferRelativeResize="0"/>
          <p:nvPr/>
        </p:nvPicPr>
        <p:blipFill rotWithShape="1">
          <a:blip r:embed="rId6">
            <a:alphaModFix/>
          </a:blip>
          <a:srcRect b="0" l="0" r="0" t="0"/>
          <a:stretch/>
        </p:blipFill>
        <p:spPr>
          <a:xfrm>
            <a:off x="919886" y="3864254"/>
            <a:ext cx="263347" cy="263347"/>
          </a:xfrm>
          <a:prstGeom prst="rect">
            <a:avLst/>
          </a:prstGeom>
          <a:noFill/>
          <a:ln>
            <a:noFill/>
          </a:ln>
        </p:spPr>
      </p:pic>
      <p:sp>
        <p:nvSpPr>
          <p:cNvPr id="48" name="Google Shape;48;p2"/>
          <p:cNvSpPr/>
          <p:nvPr/>
        </p:nvSpPr>
        <p:spPr>
          <a:xfrm>
            <a:off x="1481328" y="3566160"/>
            <a:ext cx="685800" cy="86868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D91604"/>
              </a:buClr>
              <a:buSzPts val="2000"/>
              <a:buFont typeface="Arial"/>
              <a:buNone/>
            </a:pPr>
            <a:r>
              <a:rPr b="1" i="0" lang="en-US" sz="2000" u="none" cap="none" strike="noStrike">
                <a:solidFill>
                  <a:srgbClr val="D91604"/>
                </a:solidFill>
                <a:latin typeface="Arial"/>
                <a:ea typeface="Arial"/>
                <a:cs typeface="Arial"/>
                <a:sym typeface="Arial"/>
              </a:rPr>
              <a:t>03</a:t>
            </a:r>
            <a:endParaRPr b="0" i="0" sz="2000" u="none" cap="none" strike="noStrike">
              <a:solidFill>
                <a:schemeClr val="dk1"/>
              </a:solidFill>
              <a:latin typeface="Calibri"/>
              <a:ea typeface="Calibri"/>
              <a:cs typeface="Calibri"/>
              <a:sym typeface="Calibri"/>
            </a:endParaRPr>
          </a:p>
        </p:txBody>
      </p:sp>
      <p:sp>
        <p:nvSpPr>
          <p:cNvPr id="49" name="Google Shape;49;p2"/>
          <p:cNvSpPr/>
          <p:nvPr/>
        </p:nvSpPr>
        <p:spPr>
          <a:xfrm>
            <a:off x="2194560" y="3566160"/>
            <a:ext cx="3017520" cy="86868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332528"/>
              </a:buClr>
              <a:buSzPts val="1700"/>
              <a:buFont typeface="Arial"/>
              <a:buNone/>
            </a:pPr>
            <a:r>
              <a:rPr b="1" i="0" lang="en-US" sz="1700" u="none" cap="none" strike="noStrike">
                <a:solidFill>
                  <a:srgbClr val="332528"/>
                </a:solidFill>
                <a:latin typeface="Arial"/>
                <a:ea typeface="Arial"/>
                <a:cs typeface="Arial"/>
                <a:sym typeface="Arial"/>
              </a:rPr>
              <a:t>開発実績</a:t>
            </a:r>
            <a:endParaRPr b="0" i="0" sz="1700" u="none" cap="none" strike="noStrike">
              <a:solidFill>
                <a:schemeClr val="dk1"/>
              </a:solidFill>
              <a:latin typeface="Calibri"/>
              <a:ea typeface="Calibri"/>
              <a:cs typeface="Calibri"/>
              <a:sym typeface="Calibri"/>
            </a:endParaRPr>
          </a:p>
        </p:txBody>
      </p:sp>
      <p:sp>
        <p:nvSpPr>
          <p:cNvPr id="50" name="Google Shape;50;p2"/>
          <p:cNvSpPr/>
          <p:nvPr/>
        </p:nvSpPr>
        <p:spPr>
          <a:xfrm>
            <a:off x="5303520" y="3566160"/>
            <a:ext cx="6126480" cy="86868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96777B"/>
              </a:buClr>
              <a:buSzPts val="1350"/>
              <a:buFont typeface="Arial"/>
              <a:buNone/>
            </a:pPr>
            <a:r>
              <a:rPr b="0" i="0" lang="en-US" sz="1350" u="none" cap="none" strike="noStrike">
                <a:solidFill>
                  <a:srgbClr val="96777B"/>
                </a:solidFill>
                <a:latin typeface="Arial"/>
                <a:ea typeface="Arial"/>
                <a:cs typeface="Arial"/>
                <a:sym typeface="Arial"/>
              </a:rPr>
              <a:t>不動産・ECを中心とした開発実績のご紹介</a:t>
            </a:r>
            <a:endParaRPr b="0" i="0" sz="1350" u="none" cap="none" strike="noStrike">
              <a:solidFill>
                <a:schemeClr val="dk1"/>
              </a:solidFill>
              <a:latin typeface="Calibri"/>
              <a:ea typeface="Calibri"/>
              <a:cs typeface="Calibri"/>
              <a:sym typeface="Calibri"/>
            </a:endParaRPr>
          </a:p>
        </p:txBody>
      </p:sp>
      <p:sp>
        <p:nvSpPr>
          <p:cNvPr id="51" name="Google Shape;51;p2"/>
          <p:cNvSpPr/>
          <p:nvPr/>
        </p:nvSpPr>
        <p:spPr>
          <a:xfrm>
            <a:off x="548640" y="4562856"/>
            <a:ext cx="11064240" cy="868680"/>
          </a:xfrm>
          <a:prstGeom prst="roundRect">
            <a:avLst>
              <a:gd fmla="val 7368" name="adj"/>
            </a:avLst>
          </a:prstGeom>
          <a:solidFill>
            <a:srgbClr val="FDF3F2"/>
          </a:solidFill>
          <a:ln cap="flat" cmpd="sng" w="9525">
            <a:solidFill>
              <a:srgbClr val="F7D7D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 name="Google Shape;52;p2"/>
          <p:cNvSpPr/>
          <p:nvPr/>
        </p:nvSpPr>
        <p:spPr>
          <a:xfrm>
            <a:off x="777240" y="4718304"/>
            <a:ext cx="548640" cy="548640"/>
          </a:xfrm>
          <a:prstGeom prst="ellipse">
            <a:avLst/>
          </a:prstGeom>
          <a:solidFill>
            <a:srgbClr val="FF1D0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home/claude/icons/robot_w.png" id="53" name="Google Shape;53;p2"/>
          <p:cNvPicPr preferRelativeResize="0"/>
          <p:nvPr/>
        </p:nvPicPr>
        <p:blipFill rotWithShape="1">
          <a:blip r:embed="rId7">
            <a:alphaModFix/>
          </a:blip>
          <a:srcRect b="0" l="0" r="0" t="0"/>
          <a:stretch/>
        </p:blipFill>
        <p:spPr>
          <a:xfrm>
            <a:off x="919886" y="4860950"/>
            <a:ext cx="263347" cy="263347"/>
          </a:xfrm>
          <a:prstGeom prst="rect">
            <a:avLst/>
          </a:prstGeom>
          <a:noFill/>
          <a:ln>
            <a:noFill/>
          </a:ln>
        </p:spPr>
      </p:pic>
      <p:sp>
        <p:nvSpPr>
          <p:cNvPr id="54" name="Google Shape;54;p2"/>
          <p:cNvSpPr/>
          <p:nvPr/>
        </p:nvSpPr>
        <p:spPr>
          <a:xfrm>
            <a:off x="1481328" y="4562856"/>
            <a:ext cx="685800" cy="86868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D91604"/>
              </a:buClr>
              <a:buSzPts val="2000"/>
              <a:buFont typeface="Arial"/>
              <a:buNone/>
            </a:pPr>
            <a:r>
              <a:rPr b="1" i="0" lang="en-US" sz="2000" u="none" cap="none" strike="noStrike">
                <a:solidFill>
                  <a:srgbClr val="D91604"/>
                </a:solidFill>
                <a:latin typeface="Arial"/>
                <a:ea typeface="Arial"/>
                <a:cs typeface="Arial"/>
                <a:sym typeface="Arial"/>
              </a:rPr>
              <a:t>04</a:t>
            </a:r>
            <a:endParaRPr b="0" i="0" sz="2000" u="none" cap="none" strike="noStrike">
              <a:solidFill>
                <a:schemeClr val="dk1"/>
              </a:solidFill>
              <a:latin typeface="Calibri"/>
              <a:ea typeface="Calibri"/>
              <a:cs typeface="Calibri"/>
              <a:sym typeface="Calibri"/>
            </a:endParaRPr>
          </a:p>
        </p:txBody>
      </p:sp>
      <p:sp>
        <p:nvSpPr>
          <p:cNvPr id="55" name="Google Shape;55;p2"/>
          <p:cNvSpPr/>
          <p:nvPr/>
        </p:nvSpPr>
        <p:spPr>
          <a:xfrm>
            <a:off x="2194560" y="4562856"/>
            <a:ext cx="3017520" cy="86868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332528"/>
              </a:buClr>
              <a:buSzPts val="1700"/>
              <a:buFont typeface="Arial"/>
              <a:buNone/>
            </a:pPr>
            <a:r>
              <a:rPr b="1" i="0" lang="en-US" sz="1700" u="none" cap="none" strike="noStrike">
                <a:solidFill>
                  <a:srgbClr val="332528"/>
                </a:solidFill>
                <a:latin typeface="Arial"/>
                <a:ea typeface="Arial"/>
                <a:cs typeface="Arial"/>
                <a:sym typeface="Arial"/>
              </a:rPr>
              <a:t>AI駆動型開発</a:t>
            </a:r>
            <a:endParaRPr b="0" i="0" sz="1700" u="none" cap="none" strike="noStrike">
              <a:solidFill>
                <a:schemeClr val="dk1"/>
              </a:solidFill>
              <a:latin typeface="Calibri"/>
              <a:ea typeface="Calibri"/>
              <a:cs typeface="Calibri"/>
              <a:sym typeface="Calibri"/>
            </a:endParaRPr>
          </a:p>
        </p:txBody>
      </p:sp>
      <p:sp>
        <p:nvSpPr>
          <p:cNvPr id="56" name="Google Shape;56;p2"/>
          <p:cNvSpPr/>
          <p:nvPr/>
        </p:nvSpPr>
        <p:spPr>
          <a:xfrm>
            <a:off x="5303520" y="4562856"/>
            <a:ext cx="6126480" cy="86868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96777B"/>
              </a:buClr>
              <a:buSzPts val="1350"/>
              <a:buFont typeface="Arial"/>
              <a:buNone/>
            </a:pPr>
            <a:r>
              <a:rPr b="0" i="0" lang="en-US" sz="1350" u="none" cap="none" strike="noStrike">
                <a:solidFill>
                  <a:srgbClr val="96777B"/>
                </a:solidFill>
                <a:latin typeface="Arial"/>
                <a:ea typeface="Arial"/>
                <a:cs typeface="Arial"/>
                <a:sym typeface="Arial"/>
              </a:rPr>
              <a:t>事例と定量効果（CAIO Hoangよりご紹介）</a:t>
            </a:r>
            <a:endParaRPr b="0" i="0" sz="1350" u="none" cap="none" strike="noStrike">
              <a:solidFill>
                <a:schemeClr val="dk1"/>
              </a:solidFill>
              <a:latin typeface="Calibri"/>
              <a:ea typeface="Calibri"/>
              <a:cs typeface="Calibri"/>
              <a:sym typeface="Calibri"/>
            </a:endParaRPr>
          </a:p>
        </p:txBody>
      </p:sp>
      <p:sp>
        <p:nvSpPr>
          <p:cNvPr id="57" name="Google Shape;57;p2"/>
          <p:cNvSpPr/>
          <p:nvPr/>
        </p:nvSpPr>
        <p:spPr>
          <a:xfrm>
            <a:off x="548640" y="5559552"/>
            <a:ext cx="11064240" cy="868680"/>
          </a:xfrm>
          <a:prstGeom prst="roundRect">
            <a:avLst>
              <a:gd fmla="val 7368" name="adj"/>
            </a:avLst>
          </a:prstGeom>
          <a:solidFill>
            <a:srgbClr val="FDF3F2"/>
          </a:solidFill>
          <a:ln cap="flat" cmpd="sng" w="9525">
            <a:solidFill>
              <a:srgbClr val="F7D7D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 name="Google Shape;58;p2"/>
          <p:cNvSpPr/>
          <p:nvPr/>
        </p:nvSpPr>
        <p:spPr>
          <a:xfrm>
            <a:off x="777240" y="5715000"/>
            <a:ext cx="548640" cy="548640"/>
          </a:xfrm>
          <a:prstGeom prst="ellipse">
            <a:avLst/>
          </a:prstGeom>
          <a:solidFill>
            <a:srgbClr val="FF1D0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home/claude/icons/handshake_w.png" id="59" name="Google Shape;59;p2"/>
          <p:cNvPicPr preferRelativeResize="0"/>
          <p:nvPr/>
        </p:nvPicPr>
        <p:blipFill rotWithShape="1">
          <a:blip r:embed="rId8">
            <a:alphaModFix/>
          </a:blip>
          <a:srcRect b="0" l="0" r="0" t="0"/>
          <a:stretch/>
        </p:blipFill>
        <p:spPr>
          <a:xfrm>
            <a:off x="919886" y="5857646"/>
            <a:ext cx="263347" cy="263347"/>
          </a:xfrm>
          <a:prstGeom prst="rect">
            <a:avLst/>
          </a:prstGeom>
          <a:noFill/>
          <a:ln>
            <a:noFill/>
          </a:ln>
        </p:spPr>
      </p:pic>
      <p:sp>
        <p:nvSpPr>
          <p:cNvPr id="60" name="Google Shape;60;p2"/>
          <p:cNvSpPr/>
          <p:nvPr/>
        </p:nvSpPr>
        <p:spPr>
          <a:xfrm>
            <a:off x="1481328" y="5559552"/>
            <a:ext cx="685800" cy="86868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D91604"/>
              </a:buClr>
              <a:buSzPts val="2000"/>
              <a:buFont typeface="Arial"/>
              <a:buNone/>
            </a:pPr>
            <a:r>
              <a:rPr b="1" i="0" lang="en-US" sz="2000" u="none" cap="none" strike="noStrike">
                <a:solidFill>
                  <a:srgbClr val="D91604"/>
                </a:solidFill>
                <a:latin typeface="Arial"/>
                <a:ea typeface="Arial"/>
                <a:cs typeface="Arial"/>
                <a:sym typeface="Arial"/>
              </a:rPr>
              <a:t>05</a:t>
            </a:r>
            <a:endParaRPr b="0" i="0" sz="2000" u="none" cap="none" strike="noStrike">
              <a:solidFill>
                <a:schemeClr val="dk1"/>
              </a:solidFill>
              <a:latin typeface="Calibri"/>
              <a:ea typeface="Calibri"/>
              <a:cs typeface="Calibri"/>
              <a:sym typeface="Calibri"/>
            </a:endParaRPr>
          </a:p>
        </p:txBody>
      </p:sp>
      <p:sp>
        <p:nvSpPr>
          <p:cNvPr id="61" name="Google Shape;61;p2"/>
          <p:cNvSpPr/>
          <p:nvPr/>
        </p:nvSpPr>
        <p:spPr>
          <a:xfrm>
            <a:off x="2194560" y="5559552"/>
            <a:ext cx="3017520" cy="86868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332528"/>
              </a:buClr>
              <a:buSzPts val="1700"/>
              <a:buFont typeface="Arial"/>
              <a:buNone/>
            </a:pPr>
            <a:r>
              <a:rPr b="1" i="0" lang="en-US" sz="1700" u="none" cap="none" strike="noStrike">
                <a:solidFill>
                  <a:srgbClr val="332528"/>
                </a:solidFill>
                <a:latin typeface="Arial"/>
                <a:ea typeface="Arial"/>
                <a:cs typeface="Arial"/>
                <a:sym typeface="Arial"/>
              </a:rPr>
              <a:t>ご支援イメージ</a:t>
            </a:r>
            <a:endParaRPr b="0" i="0" sz="1700" u="none" cap="none" strike="noStrike">
              <a:solidFill>
                <a:schemeClr val="dk1"/>
              </a:solidFill>
              <a:latin typeface="Calibri"/>
              <a:ea typeface="Calibri"/>
              <a:cs typeface="Calibri"/>
              <a:sym typeface="Calibri"/>
            </a:endParaRPr>
          </a:p>
        </p:txBody>
      </p:sp>
      <p:sp>
        <p:nvSpPr>
          <p:cNvPr id="62" name="Google Shape;62;p2"/>
          <p:cNvSpPr/>
          <p:nvPr/>
        </p:nvSpPr>
        <p:spPr>
          <a:xfrm>
            <a:off x="5303520" y="5559552"/>
            <a:ext cx="6126480" cy="86868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96777B"/>
              </a:buClr>
              <a:buSzPts val="1350"/>
              <a:buFont typeface="Arial"/>
              <a:buNone/>
            </a:pPr>
            <a:r>
              <a:rPr b="0" i="0" lang="en-US" sz="1350" u="none" cap="none" strike="noStrike">
                <a:solidFill>
                  <a:srgbClr val="96777B"/>
                </a:solidFill>
                <a:latin typeface="Arial"/>
                <a:ea typeface="Arial"/>
                <a:cs typeface="Arial"/>
                <a:sym typeface="Arial"/>
              </a:rPr>
              <a:t>Locommit様の事業 × KaiyouITのご提案</a:t>
            </a:r>
            <a:endParaRPr b="0" i="0" sz="135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67" name="Shape 367"/>
        <p:cNvGrpSpPr/>
        <p:nvPr/>
      </p:nvGrpSpPr>
      <p:grpSpPr>
        <a:xfrm>
          <a:off x="0" y="0"/>
          <a:ext cx="0" cy="0"/>
          <a:chOff x="0" y="0"/>
          <a:chExt cx="0" cy="0"/>
        </a:xfrm>
      </p:grpSpPr>
      <p:sp>
        <p:nvSpPr>
          <p:cNvPr id="368" name="Google Shape;368;p15"/>
          <p:cNvSpPr/>
          <p:nvPr/>
        </p:nvSpPr>
        <p:spPr>
          <a:xfrm>
            <a:off x="11503152" y="6473952"/>
            <a:ext cx="457200" cy="274320"/>
          </a:xfrm>
          <a:prstGeom prst="rect">
            <a:avLst/>
          </a:prstGeom>
          <a:noFill/>
          <a:ln>
            <a:noFill/>
          </a:ln>
        </p:spPr>
        <p:txBody>
          <a:bodyPr anchorCtr="0" anchor="ctr" bIns="0" lIns="0" spcFirstLastPara="1" rIns="0" wrap="square" tIns="0">
            <a:noAutofit/>
          </a:bodyPr>
          <a:lstStyle/>
          <a:p>
            <a:pPr indent="0" lvl="0" marL="0" marR="0" rtl="0" algn="r">
              <a:lnSpc>
                <a:spcPct val="100000"/>
              </a:lnSpc>
              <a:spcBef>
                <a:spcPts val="0"/>
              </a:spcBef>
              <a:spcAft>
                <a:spcPts val="0"/>
              </a:spcAft>
              <a:buClr>
                <a:srgbClr val="96777B"/>
              </a:buClr>
              <a:buSzPts val="1000"/>
              <a:buFont typeface="Arial"/>
              <a:buNone/>
            </a:pPr>
            <a:r>
              <a:rPr b="0" i="0" lang="en-US" sz="1000" u="none" cap="none" strike="noStrike">
                <a:solidFill>
                  <a:srgbClr val="96777B"/>
                </a:solidFill>
                <a:latin typeface="Arial"/>
                <a:ea typeface="Arial"/>
                <a:cs typeface="Arial"/>
                <a:sym typeface="Arial"/>
              </a:rPr>
              <a:t>15</a:t>
            </a:r>
            <a:endParaRPr b="0" i="0" sz="1000" u="none" cap="none" strike="noStrike">
              <a:solidFill>
                <a:schemeClr val="dk1"/>
              </a:solidFill>
              <a:latin typeface="Calibri"/>
              <a:ea typeface="Calibri"/>
              <a:cs typeface="Calibri"/>
              <a:sym typeface="Calibri"/>
            </a:endParaRPr>
          </a:p>
        </p:txBody>
      </p:sp>
      <p:pic>
        <p:nvPicPr>
          <p:cNvPr descr="/home/claude/logo.png" id="369" name="Google Shape;369;p15"/>
          <p:cNvPicPr preferRelativeResize="0"/>
          <p:nvPr/>
        </p:nvPicPr>
        <p:blipFill rotWithShape="1">
          <a:blip r:embed="rId3">
            <a:alphaModFix/>
          </a:blip>
          <a:srcRect b="0" l="0" r="0" t="0"/>
          <a:stretch/>
        </p:blipFill>
        <p:spPr>
          <a:xfrm>
            <a:off x="11274552" y="274320"/>
            <a:ext cx="402336" cy="402336"/>
          </a:xfrm>
          <a:prstGeom prst="rect">
            <a:avLst/>
          </a:prstGeom>
          <a:noFill/>
          <a:ln>
            <a:noFill/>
          </a:ln>
        </p:spPr>
      </p:pic>
      <p:sp>
        <p:nvSpPr>
          <p:cNvPr id="370" name="Google Shape;370;p15"/>
          <p:cNvSpPr/>
          <p:nvPr/>
        </p:nvSpPr>
        <p:spPr>
          <a:xfrm>
            <a:off x="548640" y="347472"/>
            <a:ext cx="8686800" cy="27432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D91604"/>
              </a:buClr>
              <a:buSzPts val="1200"/>
              <a:buFont typeface="Arial"/>
              <a:buNone/>
            </a:pPr>
            <a:r>
              <a:rPr b="1" i="0" lang="en-US" sz="1200" u="none" cap="none" strike="noStrike">
                <a:solidFill>
                  <a:srgbClr val="D91604"/>
                </a:solidFill>
                <a:latin typeface="Arial"/>
                <a:ea typeface="Arial"/>
                <a:cs typeface="Arial"/>
                <a:sym typeface="Arial"/>
              </a:rPr>
              <a:t>PROPOSAL | 05 ご支援イメージ</a:t>
            </a:r>
            <a:endParaRPr b="0" i="0" sz="1200" u="none" cap="none" strike="noStrike">
              <a:solidFill>
                <a:schemeClr val="dk1"/>
              </a:solidFill>
              <a:latin typeface="Calibri"/>
              <a:ea typeface="Calibri"/>
              <a:cs typeface="Calibri"/>
              <a:sym typeface="Calibri"/>
            </a:endParaRPr>
          </a:p>
        </p:txBody>
      </p:sp>
      <p:sp>
        <p:nvSpPr>
          <p:cNvPr id="371" name="Google Shape;371;p15"/>
          <p:cNvSpPr/>
          <p:nvPr/>
        </p:nvSpPr>
        <p:spPr>
          <a:xfrm>
            <a:off x="548640" y="621792"/>
            <a:ext cx="11064240" cy="566928"/>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332528"/>
              </a:buClr>
              <a:buSzPts val="2500"/>
              <a:buFont typeface="Arial"/>
              <a:buNone/>
            </a:pPr>
            <a:r>
              <a:rPr b="1" i="0" lang="en-US" sz="2500" u="none" cap="none" strike="noStrike">
                <a:solidFill>
                  <a:srgbClr val="332528"/>
                </a:solidFill>
                <a:latin typeface="Arial"/>
                <a:ea typeface="Arial"/>
                <a:cs typeface="Arial"/>
                <a:sym typeface="Arial"/>
              </a:rPr>
              <a:t>進め方のご提案：小さく始めて、段階的に拡大</a:t>
            </a:r>
            <a:endParaRPr b="0" i="0" sz="2500" u="none" cap="none" strike="noStrike">
              <a:solidFill>
                <a:schemeClr val="dk1"/>
              </a:solidFill>
              <a:latin typeface="Calibri"/>
              <a:ea typeface="Calibri"/>
              <a:cs typeface="Calibri"/>
              <a:sym typeface="Calibri"/>
            </a:endParaRPr>
          </a:p>
        </p:txBody>
      </p:sp>
      <p:sp>
        <p:nvSpPr>
          <p:cNvPr id="372" name="Google Shape;372;p15"/>
          <p:cNvSpPr/>
          <p:nvPr/>
        </p:nvSpPr>
        <p:spPr>
          <a:xfrm>
            <a:off x="640080" y="1828800"/>
            <a:ext cx="3520440" cy="3291840"/>
          </a:xfrm>
          <a:prstGeom prst="roundRect">
            <a:avLst>
              <a:gd fmla="val 2500" name="adj"/>
            </a:avLst>
          </a:prstGeom>
          <a:solidFill>
            <a:srgbClr val="FFFFFF"/>
          </a:solidFill>
          <a:ln cap="flat" cmpd="sng" w="15875">
            <a:solidFill>
              <a:srgbClr val="F7D7D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3" name="Google Shape;373;p15"/>
          <p:cNvSpPr/>
          <p:nvPr/>
        </p:nvSpPr>
        <p:spPr>
          <a:xfrm>
            <a:off x="640080" y="1828800"/>
            <a:ext cx="3520440" cy="960120"/>
          </a:xfrm>
          <a:prstGeom prst="roundRect">
            <a:avLst>
              <a:gd fmla="val 8571" name="adj"/>
            </a:avLst>
          </a:prstGeom>
          <a:solidFill>
            <a:srgbClr val="FF1D0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4" name="Google Shape;374;p15"/>
          <p:cNvSpPr/>
          <p:nvPr/>
        </p:nvSpPr>
        <p:spPr>
          <a:xfrm>
            <a:off x="868680" y="1938528"/>
            <a:ext cx="2011680" cy="384048"/>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FFFF"/>
              </a:buClr>
              <a:buSzPts val="1600"/>
              <a:buFont typeface="Arial"/>
              <a:buNone/>
            </a:pPr>
            <a:r>
              <a:rPr b="1" i="0" lang="en-US" sz="1600" u="none" cap="none" strike="noStrike">
                <a:solidFill>
                  <a:srgbClr val="FFFFFF"/>
                </a:solidFill>
                <a:latin typeface="Arial"/>
                <a:ea typeface="Arial"/>
                <a:cs typeface="Arial"/>
                <a:sym typeface="Arial"/>
              </a:rPr>
              <a:t>STEP 0</a:t>
            </a:r>
            <a:endParaRPr b="0" i="0" sz="1600" u="none" cap="none" strike="noStrike">
              <a:solidFill>
                <a:schemeClr val="dk1"/>
              </a:solidFill>
              <a:latin typeface="Calibri"/>
              <a:ea typeface="Calibri"/>
              <a:cs typeface="Calibri"/>
              <a:sym typeface="Calibri"/>
            </a:endParaRPr>
          </a:p>
        </p:txBody>
      </p:sp>
      <p:sp>
        <p:nvSpPr>
          <p:cNvPr id="375" name="Google Shape;375;p15"/>
          <p:cNvSpPr/>
          <p:nvPr/>
        </p:nvSpPr>
        <p:spPr>
          <a:xfrm>
            <a:off x="868680" y="2331720"/>
            <a:ext cx="3063240" cy="32004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D8D3"/>
              </a:buClr>
              <a:buSzPts val="1150"/>
              <a:buFont typeface="Arial"/>
              <a:buNone/>
            </a:pPr>
            <a:r>
              <a:rPr b="1" i="0" lang="en-US" sz="1150" u="none" cap="none" strike="noStrike">
                <a:solidFill>
                  <a:srgbClr val="FFD8D3"/>
                </a:solidFill>
                <a:latin typeface="Arial"/>
                <a:ea typeface="Arial"/>
                <a:cs typeface="Arial"/>
                <a:sym typeface="Arial"/>
              </a:rPr>
              <a:t>2〜4週間</a:t>
            </a:r>
            <a:endParaRPr b="0" i="0" sz="1150" u="none" cap="none" strike="noStrike">
              <a:solidFill>
                <a:schemeClr val="dk1"/>
              </a:solidFill>
              <a:latin typeface="Calibri"/>
              <a:ea typeface="Calibri"/>
              <a:cs typeface="Calibri"/>
              <a:sym typeface="Calibri"/>
            </a:endParaRPr>
          </a:p>
        </p:txBody>
      </p:sp>
      <p:sp>
        <p:nvSpPr>
          <p:cNvPr id="376" name="Google Shape;376;p15"/>
          <p:cNvSpPr/>
          <p:nvPr/>
        </p:nvSpPr>
        <p:spPr>
          <a:xfrm>
            <a:off x="868680" y="3017520"/>
            <a:ext cx="3063240" cy="6858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332528"/>
              </a:buClr>
              <a:buSzPts val="1500"/>
              <a:buFont typeface="Arial"/>
              <a:buNone/>
            </a:pPr>
            <a:r>
              <a:rPr b="1" i="0" lang="en-US" sz="1500" u="none" cap="none" strike="noStrike">
                <a:solidFill>
                  <a:srgbClr val="332528"/>
                </a:solidFill>
                <a:latin typeface="Arial"/>
                <a:ea typeface="Arial"/>
                <a:cs typeface="Arial"/>
                <a:sym typeface="Arial"/>
              </a:rPr>
              <a:t>要件確認＋プロトタイプ</a:t>
            </a:r>
            <a:endParaRPr b="0" i="0" sz="1500" u="none" cap="none" strike="noStrike">
              <a:solidFill>
                <a:schemeClr val="dk1"/>
              </a:solidFill>
              <a:latin typeface="Calibri"/>
              <a:ea typeface="Calibri"/>
              <a:cs typeface="Calibri"/>
              <a:sym typeface="Calibri"/>
            </a:endParaRPr>
          </a:p>
        </p:txBody>
      </p:sp>
      <p:sp>
        <p:nvSpPr>
          <p:cNvPr id="377" name="Google Shape;377;p15"/>
          <p:cNvSpPr/>
          <p:nvPr/>
        </p:nvSpPr>
        <p:spPr>
          <a:xfrm>
            <a:off x="868680" y="3749040"/>
            <a:ext cx="3063240" cy="123444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96777B"/>
              </a:buClr>
              <a:buSzPts val="1150"/>
              <a:buFont typeface="Arial"/>
              <a:buNone/>
            </a:pPr>
            <a:r>
              <a:rPr b="0" i="0" lang="en-US" sz="1150" u="none" cap="none" strike="noStrike">
                <a:solidFill>
                  <a:srgbClr val="96777B"/>
                </a:solidFill>
                <a:latin typeface="Arial"/>
                <a:ea typeface="Arial"/>
                <a:cs typeface="Arial"/>
                <a:sym typeface="Arial"/>
              </a:rPr>
              <a:t>操作可能なプロトタイプを作成し、範囲・技術方針・概算見積を確定（2</a:t>
            </a:r>
            <a:r>
              <a:rPr lang="en-US" sz="1150">
                <a:solidFill>
                  <a:srgbClr val="96777B"/>
                </a:solidFill>
              </a:rPr>
              <a:t>5</a:t>
            </a:r>
            <a:r>
              <a:rPr b="0" i="0" lang="en-US" sz="1150" u="none" cap="none" strike="noStrike">
                <a:solidFill>
                  <a:srgbClr val="96777B"/>
                </a:solidFill>
                <a:latin typeface="Arial"/>
                <a:ea typeface="Arial"/>
                <a:cs typeface="Arial"/>
                <a:sym typeface="Arial"/>
              </a:rPr>
              <a:t>〜30万円〜）</a:t>
            </a:r>
            <a:endParaRPr b="0" i="0" sz="1150" u="none" cap="none" strike="noStrike">
              <a:solidFill>
                <a:schemeClr val="dk1"/>
              </a:solidFill>
              <a:latin typeface="Calibri"/>
              <a:ea typeface="Calibri"/>
              <a:cs typeface="Calibri"/>
              <a:sym typeface="Calibri"/>
            </a:endParaRPr>
          </a:p>
        </p:txBody>
      </p:sp>
      <p:sp>
        <p:nvSpPr>
          <p:cNvPr id="378" name="Google Shape;378;p15"/>
          <p:cNvSpPr/>
          <p:nvPr/>
        </p:nvSpPr>
        <p:spPr>
          <a:xfrm>
            <a:off x="4160520" y="3200400"/>
            <a:ext cx="320040" cy="54864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2B33F"/>
              </a:buClr>
              <a:buSzPts val="1500"/>
              <a:buFont typeface="Arial"/>
              <a:buNone/>
            </a:pPr>
            <a:r>
              <a:rPr b="1" i="0" lang="en-US" sz="1500" u="none" cap="none" strike="noStrike">
                <a:solidFill>
                  <a:srgbClr val="F2B33F"/>
                </a:solidFill>
                <a:latin typeface="Arial"/>
                <a:ea typeface="Arial"/>
                <a:cs typeface="Arial"/>
                <a:sym typeface="Arial"/>
              </a:rPr>
              <a:t>▶</a:t>
            </a:r>
            <a:endParaRPr b="0" i="0" sz="1500" u="none" cap="none" strike="noStrike">
              <a:solidFill>
                <a:schemeClr val="dk1"/>
              </a:solidFill>
              <a:latin typeface="Calibri"/>
              <a:ea typeface="Calibri"/>
              <a:cs typeface="Calibri"/>
              <a:sym typeface="Calibri"/>
            </a:endParaRPr>
          </a:p>
        </p:txBody>
      </p:sp>
      <p:sp>
        <p:nvSpPr>
          <p:cNvPr id="379" name="Google Shape;379;p15"/>
          <p:cNvSpPr/>
          <p:nvPr/>
        </p:nvSpPr>
        <p:spPr>
          <a:xfrm>
            <a:off x="4498848" y="1828800"/>
            <a:ext cx="3520440" cy="3291840"/>
          </a:xfrm>
          <a:prstGeom prst="roundRect">
            <a:avLst>
              <a:gd fmla="val 2500" name="adj"/>
            </a:avLst>
          </a:prstGeom>
          <a:solidFill>
            <a:srgbClr val="FFFFFF"/>
          </a:solidFill>
          <a:ln cap="flat" cmpd="sng" w="15875">
            <a:solidFill>
              <a:srgbClr val="F7D7D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0" name="Google Shape;380;p15"/>
          <p:cNvSpPr/>
          <p:nvPr/>
        </p:nvSpPr>
        <p:spPr>
          <a:xfrm>
            <a:off x="4498848" y="1828800"/>
            <a:ext cx="3520440" cy="960120"/>
          </a:xfrm>
          <a:prstGeom prst="roundRect">
            <a:avLst>
              <a:gd fmla="val 8571" name="adj"/>
            </a:avLst>
          </a:prstGeom>
          <a:solidFill>
            <a:srgbClr val="D9160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1" name="Google Shape;381;p15"/>
          <p:cNvSpPr/>
          <p:nvPr/>
        </p:nvSpPr>
        <p:spPr>
          <a:xfrm>
            <a:off x="4727448" y="1938528"/>
            <a:ext cx="2011680" cy="384048"/>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FFFF"/>
              </a:buClr>
              <a:buSzPts val="1600"/>
              <a:buFont typeface="Arial"/>
              <a:buNone/>
            </a:pPr>
            <a:r>
              <a:rPr b="1" i="0" lang="en-US" sz="1600" u="none" cap="none" strike="noStrike">
                <a:solidFill>
                  <a:srgbClr val="FFFFFF"/>
                </a:solidFill>
                <a:latin typeface="Arial"/>
                <a:ea typeface="Arial"/>
                <a:cs typeface="Arial"/>
                <a:sym typeface="Arial"/>
              </a:rPr>
              <a:t>STEP 1</a:t>
            </a:r>
            <a:endParaRPr b="0" i="0" sz="1600" u="none" cap="none" strike="noStrike">
              <a:solidFill>
                <a:schemeClr val="dk1"/>
              </a:solidFill>
              <a:latin typeface="Calibri"/>
              <a:ea typeface="Calibri"/>
              <a:cs typeface="Calibri"/>
              <a:sym typeface="Calibri"/>
            </a:endParaRPr>
          </a:p>
        </p:txBody>
      </p:sp>
      <p:sp>
        <p:nvSpPr>
          <p:cNvPr id="382" name="Google Shape;382;p15"/>
          <p:cNvSpPr/>
          <p:nvPr/>
        </p:nvSpPr>
        <p:spPr>
          <a:xfrm>
            <a:off x="4727448" y="2331720"/>
            <a:ext cx="3063240" cy="32004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D8D3"/>
              </a:buClr>
              <a:buSzPts val="1150"/>
              <a:buFont typeface="Arial"/>
              <a:buNone/>
            </a:pPr>
            <a:r>
              <a:rPr b="1" i="0" lang="en-US" sz="1150" u="none" cap="none" strike="noStrike">
                <a:solidFill>
                  <a:srgbClr val="FFD8D3"/>
                </a:solidFill>
                <a:latin typeface="Arial"/>
                <a:ea typeface="Arial"/>
                <a:cs typeface="Arial"/>
                <a:sym typeface="Arial"/>
              </a:rPr>
              <a:t>3〜6週間</a:t>
            </a:r>
            <a:endParaRPr b="0" i="0" sz="1150" u="none" cap="none" strike="noStrike">
              <a:solidFill>
                <a:schemeClr val="dk1"/>
              </a:solidFill>
              <a:latin typeface="Calibri"/>
              <a:ea typeface="Calibri"/>
              <a:cs typeface="Calibri"/>
              <a:sym typeface="Calibri"/>
            </a:endParaRPr>
          </a:p>
        </p:txBody>
      </p:sp>
      <p:sp>
        <p:nvSpPr>
          <p:cNvPr id="383" name="Google Shape;383;p15"/>
          <p:cNvSpPr/>
          <p:nvPr/>
        </p:nvSpPr>
        <p:spPr>
          <a:xfrm>
            <a:off x="4727448" y="3017520"/>
            <a:ext cx="3063240" cy="6858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332528"/>
              </a:buClr>
              <a:buSzPts val="1500"/>
              <a:buFont typeface="Arial"/>
              <a:buNone/>
            </a:pPr>
            <a:r>
              <a:rPr b="1" i="0" lang="en-US" sz="1500" u="none" cap="none" strike="noStrike">
                <a:solidFill>
                  <a:srgbClr val="332528"/>
                </a:solidFill>
                <a:latin typeface="Arial"/>
                <a:ea typeface="Arial"/>
                <a:cs typeface="Arial"/>
                <a:sym typeface="Arial"/>
              </a:rPr>
              <a:t>主要機能を1つ完成</a:t>
            </a:r>
            <a:endParaRPr b="0" i="0" sz="1500" u="none" cap="none" strike="noStrike">
              <a:solidFill>
                <a:schemeClr val="dk1"/>
              </a:solidFill>
              <a:latin typeface="Calibri"/>
              <a:ea typeface="Calibri"/>
              <a:cs typeface="Calibri"/>
              <a:sym typeface="Calibri"/>
            </a:endParaRPr>
          </a:p>
        </p:txBody>
      </p:sp>
      <p:sp>
        <p:nvSpPr>
          <p:cNvPr id="384" name="Google Shape;384;p15"/>
          <p:cNvSpPr/>
          <p:nvPr/>
        </p:nvSpPr>
        <p:spPr>
          <a:xfrm>
            <a:off x="4727448" y="3749040"/>
            <a:ext cx="3063240" cy="123444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96777B"/>
              </a:buClr>
              <a:buSzPts val="1150"/>
              <a:buFont typeface="Arial"/>
              <a:buNone/>
            </a:pPr>
            <a:r>
              <a:rPr b="0" i="0" lang="en-US" sz="1150" u="none" cap="none" strike="noStrike">
                <a:solidFill>
                  <a:srgbClr val="96777B"/>
                </a:solidFill>
                <a:latin typeface="Arial"/>
                <a:ea typeface="Arial"/>
                <a:cs typeface="Arial"/>
                <a:sym typeface="Arial"/>
              </a:rPr>
              <a:t>AI駆動開発で最初の機能を開発し、短縮効果を実測</a:t>
            </a:r>
            <a:endParaRPr b="0" i="0" sz="1150" u="none" cap="none" strike="noStrike">
              <a:solidFill>
                <a:schemeClr val="dk1"/>
              </a:solidFill>
              <a:latin typeface="Calibri"/>
              <a:ea typeface="Calibri"/>
              <a:cs typeface="Calibri"/>
              <a:sym typeface="Calibri"/>
            </a:endParaRPr>
          </a:p>
        </p:txBody>
      </p:sp>
      <p:sp>
        <p:nvSpPr>
          <p:cNvPr id="385" name="Google Shape;385;p15"/>
          <p:cNvSpPr/>
          <p:nvPr/>
        </p:nvSpPr>
        <p:spPr>
          <a:xfrm>
            <a:off x="8019288" y="3200400"/>
            <a:ext cx="320040" cy="54864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2B33F"/>
              </a:buClr>
              <a:buSzPts val="1500"/>
              <a:buFont typeface="Arial"/>
              <a:buNone/>
            </a:pPr>
            <a:r>
              <a:rPr b="1" i="0" lang="en-US" sz="1500" u="none" cap="none" strike="noStrike">
                <a:solidFill>
                  <a:srgbClr val="F2B33F"/>
                </a:solidFill>
                <a:latin typeface="Arial"/>
                <a:ea typeface="Arial"/>
                <a:cs typeface="Arial"/>
                <a:sym typeface="Arial"/>
              </a:rPr>
              <a:t>▶</a:t>
            </a:r>
            <a:endParaRPr b="0" i="0" sz="1500" u="none" cap="none" strike="noStrike">
              <a:solidFill>
                <a:schemeClr val="dk1"/>
              </a:solidFill>
              <a:latin typeface="Calibri"/>
              <a:ea typeface="Calibri"/>
              <a:cs typeface="Calibri"/>
              <a:sym typeface="Calibri"/>
            </a:endParaRPr>
          </a:p>
        </p:txBody>
      </p:sp>
      <p:sp>
        <p:nvSpPr>
          <p:cNvPr id="386" name="Google Shape;386;p15"/>
          <p:cNvSpPr/>
          <p:nvPr/>
        </p:nvSpPr>
        <p:spPr>
          <a:xfrm>
            <a:off x="8357616" y="1828800"/>
            <a:ext cx="3520440" cy="3291840"/>
          </a:xfrm>
          <a:prstGeom prst="roundRect">
            <a:avLst>
              <a:gd fmla="val 2500" name="adj"/>
            </a:avLst>
          </a:prstGeom>
          <a:solidFill>
            <a:srgbClr val="FFFFFF"/>
          </a:solidFill>
          <a:ln cap="flat" cmpd="sng" w="15875">
            <a:solidFill>
              <a:srgbClr val="F7D7D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7" name="Google Shape;387;p15"/>
          <p:cNvSpPr/>
          <p:nvPr/>
        </p:nvSpPr>
        <p:spPr>
          <a:xfrm>
            <a:off x="8357616" y="1828800"/>
            <a:ext cx="3520440" cy="960120"/>
          </a:xfrm>
          <a:prstGeom prst="roundRect">
            <a:avLst>
              <a:gd fmla="val 8571" name="adj"/>
            </a:avLst>
          </a:prstGeom>
          <a:solidFill>
            <a:srgbClr val="8F100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8" name="Google Shape;388;p15"/>
          <p:cNvSpPr/>
          <p:nvPr/>
        </p:nvSpPr>
        <p:spPr>
          <a:xfrm>
            <a:off x="8586216" y="1938528"/>
            <a:ext cx="2011680" cy="384048"/>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FFFF"/>
              </a:buClr>
              <a:buSzPts val="1600"/>
              <a:buFont typeface="Arial"/>
              <a:buNone/>
            </a:pPr>
            <a:r>
              <a:rPr b="1" i="0" lang="en-US" sz="1600" u="none" cap="none" strike="noStrike">
                <a:solidFill>
                  <a:srgbClr val="FFFFFF"/>
                </a:solidFill>
                <a:latin typeface="Arial"/>
                <a:ea typeface="Arial"/>
                <a:cs typeface="Arial"/>
                <a:sym typeface="Arial"/>
              </a:rPr>
              <a:t>STEP 2〜</a:t>
            </a:r>
            <a:endParaRPr b="0" i="0" sz="1600" u="none" cap="none" strike="noStrike">
              <a:solidFill>
                <a:schemeClr val="dk1"/>
              </a:solidFill>
              <a:latin typeface="Calibri"/>
              <a:ea typeface="Calibri"/>
              <a:cs typeface="Calibri"/>
              <a:sym typeface="Calibri"/>
            </a:endParaRPr>
          </a:p>
        </p:txBody>
      </p:sp>
      <p:sp>
        <p:nvSpPr>
          <p:cNvPr id="389" name="Google Shape;389;p15"/>
          <p:cNvSpPr/>
          <p:nvPr/>
        </p:nvSpPr>
        <p:spPr>
          <a:xfrm>
            <a:off x="8586216" y="2331720"/>
            <a:ext cx="3063240" cy="32004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D8D3"/>
              </a:buClr>
              <a:buSzPts val="1150"/>
              <a:buFont typeface="Arial"/>
              <a:buNone/>
            </a:pPr>
            <a:r>
              <a:rPr b="1" i="0" lang="en-US" sz="1150" u="none" cap="none" strike="noStrike">
                <a:solidFill>
                  <a:srgbClr val="FFD8D3"/>
                </a:solidFill>
                <a:latin typeface="Arial"/>
                <a:ea typeface="Arial"/>
                <a:cs typeface="Arial"/>
                <a:sym typeface="Arial"/>
              </a:rPr>
              <a:t>継続</a:t>
            </a:r>
            <a:endParaRPr b="0" i="0" sz="1150" u="none" cap="none" strike="noStrike">
              <a:solidFill>
                <a:schemeClr val="dk1"/>
              </a:solidFill>
              <a:latin typeface="Calibri"/>
              <a:ea typeface="Calibri"/>
              <a:cs typeface="Calibri"/>
              <a:sym typeface="Calibri"/>
            </a:endParaRPr>
          </a:p>
        </p:txBody>
      </p:sp>
      <p:sp>
        <p:nvSpPr>
          <p:cNvPr id="390" name="Google Shape;390;p15"/>
          <p:cNvSpPr/>
          <p:nvPr/>
        </p:nvSpPr>
        <p:spPr>
          <a:xfrm>
            <a:off x="8586216" y="3017520"/>
            <a:ext cx="3063240" cy="6858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332528"/>
              </a:buClr>
              <a:buSzPts val="1500"/>
              <a:buFont typeface="Arial"/>
              <a:buNone/>
            </a:pPr>
            <a:r>
              <a:rPr b="1" i="0" lang="en-US" sz="1500" u="none" cap="none" strike="noStrike">
                <a:solidFill>
                  <a:srgbClr val="332528"/>
                </a:solidFill>
                <a:latin typeface="Arial"/>
                <a:ea typeface="Arial"/>
                <a:cs typeface="Arial"/>
                <a:sym typeface="Arial"/>
              </a:rPr>
              <a:t>段階的な拡大</a:t>
            </a:r>
            <a:endParaRPr b="0" i="0" sz="1500" u="none" cap="none" strike="noStrike">
              <a:solidFill>
                <a:schemeClr val="dk1"/>
              </a:solidFill>
              <a:latin typeface="Calibri"/>
              <a:ea typeface="Calibri"/>
              <a:cs typeface="Calibri"/>
              <a:sym typeface="Calibri"/>
            </a:endParaRPr>
          </a:p>
        </p:txBody>
      </p:sp>
      <p:sp>
        <p:nvSpPr>
          <p:cNvPr id="391" name="Google Shape;391;p15"/>
          <p:cNvSpPr/>
          <p:nvPr/>
        </p:nvSpPr>
        <p:spPr>
          <a:xfrm>
            <a:off x="8586216" y="3749040"/>
            <a:ext cx="3063240" cy="123444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96777B"/>
              </a:buClr>
              <a:buSzPts val="1150"/>
              <a:buFont typeface="Arial"/>
              <a:buNone/>
            </a:pPr>
            <a:r>
              <a:rPr b="0" i="0" lang="en-US" sz="1150" u="none" cap="none" strike="noStrike">
                <a:solidFill>
                  <a:srgbClr val="96777B"/>
                </a:solidFill>
                <a:latin typeface="Arial"/>
                <a:ea typeface="Arial"/>
                <a:cs typeface="Arial"/>
                <a:sym typeface="Arial"/>
              </a:rPr>
              <a:t>請負型 または ラボ型（2人月×3ヶ月〜）で開発範囲を拡大</a:t>
            </a:r>
            <a:endParaRPr b="0" i="0" sz="1150" u="none" cap="none" strike="noStrike">
              <a:solidFill>
                <a:schemeClr val="dk1"/>
              </a:solidFill>
              <a:latin typeface="Calibri"/>
              <a:ea typeface="Calibri"/>
              <a:cs typeface="Calibri"/>
              <a:sym typeface="Calibri"/>
            </a:endParaRPr>
          </a:p>
        </p:txBody>
      </p:sp>
      <p:sp>
        <p:nvSpPr>
          <p:cNvPr id="392" name="Google Shape;392;p15"/>
          <p:cNvSpPr/>
          <p:nvPr/>
        </p:nvSpPr>
        <p:spPr>
          <a:xfrm>
            <a:off x="548640" y="6144768"/>
            <a:ext cx="11064240" cy="457200"/>
          </a:xfrm>
          <a:prstGeom prst="rect">
            <a:avLst/>
          </a:prstGeom>
          <a:solidFill>
            <a:srgbClr val="FDF3F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1D0D"/>
              </a:buClr>
              <a:buSzPts val="1250"/>
              <a:buFont typeface="Arial"/>
              <a:buNone/>
            </a:pPr>
            <a:r>
              <a:rPr b="1" i="0" lang="en-US" sz="1250" u="none" cap="none" strike="noStrike">
                <a:solidFill>
                  <a:srgbClr val="FF1D0D"/>
                </a:solidFill>
                <a:latin typeface="Arial"/>
                <a:ea typeface="Arial"/>
                <a:cs typeface="Arial"/>
                <a:sym typeface="Arial"/>
              </a:rPr>
              <a:t>小さく始めて、効果を確認し、段階的に拡大 — “Commit ＝ 結果で応える”進め方です</a:t>
            </a:r>
            <a:endParaRPr b="0" i="0" sz="125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F1006"/>
        </a:solidFill>
      </p:bgPr>
    </p:bg>
    <p:spTree>
      <p:nvGrpSpPr>
        <p:cNvPr id="397" name="Shape 397"/>
        <p:cNvGrpSpPr/>
        <p:nvPr/>
      </p:nvGrpSpPr>
      <p:grpSpPr>
        <a:xfrm>
          <a:off x="0" y="0"/>
          <a:ext cx="0" cy="0"/>
          <a:chOff x="0" y="0"/>
          <a:chExt cx="0" cy="0"/>
        </a:xfrm>
      </p:grpSpPr>
      <p:sp>
        <p:nvSpPr>
          <p:cNvPr id="398" name="Google Shape;398;p16"/>
          <p:cNvSpPr/>
          <p:nvPr/>
        </p:nvSpPr>
        <p:spPr>
          <a:xfrm>
            <a:off x="11503152" y="6473952"/>
            <a:ext cx="457200" cy="274320"/>
          </a:xfrm>
          <a:prstGeom prst="rect">
            <a:avLst/>
          </a:prstGeom>
          <a:noFill/>
          <a:ln>
            <a:noFill/>
          </a:ln>
        </p:spPr>
        <p:txBody>
          <a:bodyPr anchorCtr="0" anchor="ctr" bIns="0" lIns="0" spcFirstLastPara="1" rIns="0" wrap="square" tIns="0">
            <a:noAutofit/>
          </a:bodyPr>
          <a:lstStyle/>
          <a:p>
            <a:pPr indent="0" lvl="0" marL="0" marR="0" rtl="0" algn="r">
              <a:lnSpc>
                <a:spcPct val="100000"/>
              </a:lnSpc>
              <a:spcBef>
                <a:spcPts val="0"/>
              </a:spcBef>
              <a:spcAft>
                <a:spcPts val="0"/>
              </a:spcAft>
              <a:buClr>
                <a:srgbClr val="FFD8D3"/>
              </a:buClr>
              <a:buSzPts val="1000"/>
              <a:buFont typeface="Arial"/>
              <a:buNone/>
            </a:pPr>
            <a:r>
              <a:rPr b="0" i="0" lang="en-US" sz="1000" u="none" cap="none" strike="noStrike">
                <a:solidFill>
                  <a:srgbClr val="FFD8D3"/>
                </a:solidFill>
                <a:latin typeface="Arial"/>
                <a:ea typeface="Arial"/>
                <a:cs typeface="Arial"/>
                <a:sym typeface="Arial"/>
              </a:rPr>
              <a:t>16</a:t>
            </a:r>
            <a:endParaRPr b="0" i="0" sz="1000" u="none" cap="none" strike="noStrike">
              <a:solidFill>
                <a:schemeClr val="dk1"/>
              </a:solidFill>
              <a:latin typeface="Calibri"/>
              <a:ea typeface="Calibri"/>
              <a:cs typeface="Calibri"/>
              <a:sym typeface="Calibri"/>
            </a:endParaRPr>
          </a:p>
        </p:txBody>
      </p:sp>
      <p:pic>
        <p:nvPicPr>
          <p:cNvPr descr="/home/claude/logo.png" id="399" name="Google Shape;399;p16"/>
          <p:cNvPicPr preferRelativeResize="0"/>
          <p:nvPr/>
        </p:nvPicPr>
        <p:blipFill rotWithShape="1">
          <a:blip r:embed="rId3">
            <a:alphaModFix/>
          </a:blip>
          <a:srcRect b="0" l="0" r="0" t="0"/>
          <a:stretch/>
        </p:blipFill>
        <p:spPr>
          <a:xfrm>
            <a:off x="11274552" y="274320"/>
            <a:ext cx="402336" cy="402336"/>
          </a:xfrm>
          <a:prstGeom prst="rect">
            <a:avLst/>
          </a:prstGeom>
          <a:noFill/>
          <a:ln>
            <a:noFill/>
          </a:ln>
        </p:spPr>
      </p:pic>
      <p:sp>
        <p:nvSpPr>
          <p:cNvPr id="400" name="Google Shape;400;p16"/>
          <p:cNvSpPr/>
          <p:nvPr/>
        </p:nvSpPr>
        <p:spPr>
          <a:xfrm>
            <a:off x="9326880" y="3840480"/>
            <a:ext cx="5943600" cy="5943600"/>
          </a:xfrm>
          <a:prstGeom prst="ellipse">
            <a:avLst/>
          </a:prstGeom>
          <a:solidFill>
            <a:srgbClr val="FF1D0D">
              <a:alpha val="45098"/>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1" name="Google Shape;401;p16"/>
          <p:cNvSpPr/>
          <p:nvPr/>
        </p:nvSpPr>
        <p:spPr>
          <a:xfrm>
            <a:off x="777240" y="1234440"/>
            <a:ext cx="10607040" cy="1554480"/>
          </a:xfrm>
          <a:prstGeom prst="rect">
            <a:avLst/>
          </a:prstGeom>
          <a:noFill/>
          <a:ln>
            <a:noFill/>
          </a:ln>
        </p:spPr>
        <p:txBody>
          <a:bodyPr anchorCtr="0" anchor="ctr" bIns="0" lIns="0" spcFirstLastPara="1" rIns="0" wrap="square" tIns="0">
            <a:noAutofit/>
          </a:bodyPr>
          <a:lstStyle/>
          <a:p>
            <a:pPr indent="0" lvl="0" marL="0" marR="0" rtl="0" algn="l">
              <a:lnSpc>
                <a:spcPct val="165217"/>
              </a:lnSpc>
              <a:spcBef>
                <a:spcPts val="0"/>
              </a:spcBef>
              <a:spcAft>
                <a:spcPts val="0"/>
              </a:spcAft>
              <a:buClr>
                <a:srgbClr val="FFFFFF"/>
              </a:buClr>
              <a:buSzPts val="2300"/>
              <a:buFont typeface="Arial"/>
              <a:buNone/>
            </a:pPr>
            <a:r>
              <a:rPr b="1" i="0" lang="en-US" sz="2300" u="none" cap="none" strike="noStrike">
                <a:solidFill>
                  <a:srgbClr val="FFFFFF"/>
                </a:solidFill>
                <a:latin typeface="Arial"/>
                <a:ea typeface="Arial"/>
                <a:cs typeface="Arial"/>
                <a:sym typeface="Arial"/>
              </a:rPr>
              <a:t>Locommit様がサロンとブランドに伴走するように、</a:t>
            </a:r>
            <a:endParaRPr b="0" i="0" sz="2300" u="none" cap="none" strike="noStrike">
              <a:solidFill>
                <a:schemeClr val="dk1"/>
              </a:solidFill>
              <a:latin typeface="Calibri"/>
              <a:ea typeface="Calibri"/>
              <a:cs typeface="Calibri"/>
              <a:sym typeface="Calibri"/>
            </a:endParaRPr>
          </a:p>
          <a:p>
            <a:pPr indent="0" lvl="0" marL="0" marR="0" rtl="0" algn="l">
              <a:lnSpc>
                <a:spcPct val="165217"/>
              </a:lnSpc>
              <a:spcBef>
                <a:spcPts val="0"/>
              </a:spcBef>
              <a:spcAft>
                <a:spcPts val="0"/>
              </a:spcAft>
              <a:buClr>
                <a:srgbClr val="FFFFFF"/>
              </a:buClr>
              <a:buSzPts val="2300"/>
              <a:buFont typeface="Arial"/>
              <a:buNone/>
            </a:pPr>
            <a:r>
              <a:rPr b="1" i="0" lang="en-US" sz="2300" u="none" cap="none" strike="noStrike">
                <a:solidFill>
                  <a:srgbClr val="FFFFFF"/>
                </a:solidFill>
                <a:latin typeface="Arial"/>
                <a:ea typeface="Arial"/>
                <a:cs typeface="Arial"/>
                <a:sym typeface="Arial"/>
              </a:rPr>
              <a:t>KaiyouITは、Locommit様の挑戦にテクノロジーで伴走します。</a:t>
            </a:r>
            <a:endParaRPr b="0" i="0" sz="2300" u="none" cap="none" strike="noStrike">
              <a:solidFill>
                <a:schemeClr val="dk1"/>
              </a:solidFill>
              <a:latin typeface="Calibri"/>
              <a:ea typeface="Calibri"/>
              <a:cs typeface="Calibri"/>
              <a:sym typeface="Calibri"/>
            </a:endParaRPr>
          </a:p>
        </p:txBody>
      </p:sp>
      <p:sp>
        <p:nvSpPr>
          <p:cNvPr id="402" name="Google Shape;402;p16"/>
          <p:cNvSpPr/>
          <p:nvPr/>
        </p:nvSpPr>
        <p:spPr>
          <a:xfrm>
            <a:off x="777240" y="3154680"/>
            <a:ext cx="3657600" cy="36576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2B33F"/>
              </a:buClr>
              <a:buSzPts val="1300"/>
              <a:buFont typeface="Arial"/>
              <a:buNone/>
            </a:pPr>
            <a:r>
              <a:rPr b="1" i="0" lang="en-US" sz="1300" u="none" cap="none" strike="noStrike">
                <a:solidFill>
                  <a:srgbClr val="F2B33F"/>
                </a:solidFill>
                <a:latin typeface="Arial"/>
                <a:ea typeface="Arial"/>
                <a:cs typeface="Arial"/>
                <a:sym typeface="Arial"/>
              </a:rPr>
              <a:t>NEXT STEP</a:t>
            </a:r>
            <a:endParaRPr b="0" i="0" sz="1300" u="none" cap="none" strike="noStrike">
              <a:solidFill>
                <a:schemeClr val="dk1"/>
              </a:solidFill>
              <a:latin typeface="Calibri"/>
              <a:ea typeface="Calibri"/>
              <a:cs typeface="Calibri"/>
              <a:sym typeface="Calibri"/>
            </a:endParaRPr>
          </a:p>
        </p:txBody>
      </p:sp>
      <p:sp>
        <p:nvSpPr>
          <p:cNvPr id="403" name="Google Shape;403;p16"/>
          <p:cNvSpPr/>
          <p:nvPr/>
        </p:nvSpPr>
        <p:spPr>
          <a:xfrm>
            <a:off x="777240" y="3611880"/>
            <a:ext cx="9601200" cy="384048"/>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D8D3"/>
              </a:buClr>
              <a:buSzPts val="1450"/>
              <a:buFont typeface="Arial"/>
              <a:buNone/>
            </a:pPr>
            <a:r>
              <a:rPr b="1" i="0" lang="en-US" sz="1450" u="none" cap="none" strike="noStrike">
                <a:solidFill>
                  <a:srgbClr val="FFD8D3"/>
                </a:solidFill>
                <a:latin typeface="Arial"/>
                <a:ea typeface="Arial"/>
                <a:cs typeface="Arial"/>
                <a:sym typeface="Arial"/>
              </a:rPr>
              <a:t>① 優先テーマ（EC／OEM／サロン管理）の深掘りディスカッション</a:t>
            </a:r>
            <a:endParaRPr b="0" i="0" sz="1450" u="none" cap="none" strike="noStrike">
              <a:solidFill>
                <a:schemeClr val="dk1"/>
              </a:solidFill>
              <a:latin typeface="Calibri"/>
              <a:ea typeface="Calibri"/>
              <a:cs typeface="Calibri"/>
              <a:sym typeface="Calibri"/>
            </a:endParaRPr>
          </a:p>
        </p:txBody>
      </p:sp>
      <p:sp>
        <p:nvSpPr>
          <p:cNvPr id="404" name="Google Shape;404;p16"/>
          <p:cNvSpPr/>
          <p:nvPr/>
        </p:nvSpPr>
        <p:spPr>
          <a:xfrm>
            <a:off x="777240" y="4123944"/>
            <a:ext cx="9601200" cy="384048"/>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D8D3"/>
              </a:buClr>
              <a:buSzPts val="1450"/>
              <a:buFont typeface="Arial"/>
              <a:buNone/>
            </a:pPr>
            <a:r>
              <a:rPr b="1" i="0" lang="en-US" sz="1450" u="none" cap="none" strike="noStrike">
                <a:solidFill>
                  <a:srgbClr val="FFD8D3"/>
                </a:solidFill>
                <a:latin typeface="Arial"/>
                <a:ea typeface="Arial"/>
                <a:cs typeface="Arial"/>
                <a:sym typeface="Arial"/>
              </a:rPr>
              <a:t>② 1週間以内に、ご提案と概算見積をお送りします</a:t>
            </a:r>
            <a:endParaRPr b="0" i="0" sz="1450" u="none" cap="none" strike="noStrike">
              <a:solidFill>
                <a:schemeClr val="dk1"/>
              </a:solidFill>
              <a:latin typeface="Calibri"/>
              <a:ea typeface="Calibri"/>
              <a:cs typeface="Calibri"/>
              <a:sym typeface="Calibri"/>
            </a:endParaRPr>
          </a:p>
        </p:txBody>
      </p:sp>
      <p:sp>
        <p:nvSpPr>
          <p:cNvPr id="405" name="Google Shape;405;p16"/>
          <p:cNvSpPr/>
          <p:nvPr/>
        </p:nvSpPr>
        <p:spPr>
          <a:xfrm>
            <a:off x="777240" y="4636008"/>
            <a:ext cx="9601200" cy="384048"/>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D8D3"/>
              </a:buClr>
              <a:buSzPts val="1450"/>
              <a:buFont typeface="Arial"/>
              <a:buNone/>
            </a:pPr>
            <a:r>
              <a:rPr b="1" i="0" lang="en-US" sz="1450" u="none" cap="none" strike="noStrike">
                <a:solidFill>
                  <a:srgbClr val="FFD8D3"/>
                </a:solidFill>
                <a:latin typeface="Arial"/>
                <a:ea typeface="Arial"/>
                <a:cs typeface="Arial"/>
                <a:sym typeface="Arial"/>
              </a:rPr>
              <a:t>③ プロトタイプスプリント（2〜4週間）からスタート</a:t>
            </a:r>
            <a:endParaRPr b="0" i="0" sz="1450" u="none" cap="none" strike="noStrike">
              <a:solidFill>
                <a:schemeClr val="dk1"/>
              </a:solidFill>
              <a:latin typeface="Calibri"/>
              <a:ea typeface="Calibri"/>
              <a:cs typeface="Calibri"/>
              <a:sym typeface="Calibri"/>
            </a:endParaRPr>
          </a:p>
        </p:txBody>
      </p:sp>
      <p:sp>
        <p:nvSpPr>
          <p:cNvPr id="406" name="Google Shape;406;p16"/>
          <p:cNvSpPr/>
          <p:nvPr/>
        </p:nvSpPr>
        <p:spPr>
          <a:xfrm>
            <a:off x="777240" y="5440680"/>
            <a:ext cx="5943600" cy="18288"/>
          </a:xfrm>
          <a:prstGeom prst="roundRect">
            <a:avLst>
              <a:gd fmla="val 50000" name="adj"/>
            </a:avLst>
          </a:prstGeom>
          <a:solidFill>
            <a:srgbClr val="D9160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home/claude/logo.png" id="407" name="Google Shape;407;p16"/>
          <p:cNvPicPr preferRelativeResize="0"/>
          <p:nvPr/>
        </p:nvPicPr>
        <p:blipFill rotWithShape="1">
          <a:blip r:embed="rId3">
            <a:alphaModFix/>
          </a:blip>
          <a:srcRect b="0" l="0" r="0" t="0"/>
          <a:stretch/>
        </p:blipFill>
        <p:spPr>
          <a:xfrm>
            <a:off x="777240" y="5596128"/>
            <a:ext cx="548640" cy="548640"/>
          </a:xfrm>
          <a:prstGeom prst="rect">
            <a:avLst/>
          </a:prstGeom>
          <a:noFill/>
          <a:ln>
            <a:noFill/>
          </a:ln>
        </p:spPr>
      </p:pic>
      <p:sp>
        <p:nvSpPr>
          <p:cNvPr id="408" name="Google Shape;408;p16"/>
          <p:cNvSpPr/>
          <p:nvPr/>
        </p:nvSpPr>
        <p:spPr>
          <a:xfrm>
            <a:off x="1463040" y="5596128"/>
            <a:ext cx="9144000" cy="54864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D8D3"/>
              </a:buClr>
              <a:buSzPts val="1300"/>
              <a:buFont typeface="Arial"/>
              <a:buNone/>
            </a:pPr>
            <a:r>
              <a:rPr b="0" i="0" lang="en-US" sz="1300" u="none" cap="none" strike="noStrike">
                <a:solidFill>
                  <a:srgbClr val="FFD8D3"/>
                </a:solidFill>
                <a:latin typeface="Arial"/>
                <a:ea typeface="Arial"/>
                <a:cs typeface="Arial"/>
                <a:sym typeface="Arial"/>
              </a:rPr>
              <a:t>株式会社 KaiyouIT｜kaiyouit.com｜ハノイ（ベトナム）</a:t>
            </a:r>
            <a:endParaRPr b="0" i="0" sz="13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F1006"/>
        </a:solidFill>
      </p:bgPr>
    </p:bg>
    <p:spTree>
      <p:nvGrpSpPr>
        <p:cNvPr id="413" name="Shape 413"/>
        <p:cNvGrpSpPr/>
        <p:nvPr/>
      </p:nvGrpSpPr>
      <p:grpSpPr>
        <a:xfrm>
          <a:off x="0" y="0"/>
          <a:ext cx="0" cy="0"/>
          <a:chOff x="0" y="0"/>
          <a:chExt cx="0" cy="0"/>
        </a:xfrm>
      </p:grpSpPr>
      <p:sp>
        <p:nvSpPr>
          <p:cNvPr id="414" name="Google Shape;414;p17"/>
          <p:cNvSpPr/>
          <p:nvPr/>
        </p:nvSpPr>
        <p:spPr>
          <a:xfrm>
            <a:off x="11503152" y="6473952"/>
            <a:ext cx="457200" cy="274320"/>
          </a:xfrm>
          <a:prstGeom prst="rect">
            <a:avLst/>
          </a:prstGeom>
          <a:noFill/>
          <a:ln>
            <a:noFill/>
          </a:ln>
        </p:spPr>
        <p:txBody>
          <a:bodyPr anchorCtr="0" anchor="ctr" bIns="0" lIns="0" spcFirstLastPara="1" rIns="0" wrap="square" tIns="0">
            <a:noAutofit/>
          </a:bodyPr>
          <a:lstStyle/>
          <a:p>
            <a:pPr indent="0" lvl="0" marL="0" marR="0" rtl="0" algn="r">
              <a:lnSpc>
                <a:spcPct val="100000"/>
              </a:lnSpc>
              <a:spcBef>
                <a:spcPts val="0"/>
              </a:spcBef>
              <a:spcAft>
                <a:spcPts val="0"/>
              </a:spcAft>
              <a:buClr>
                <a:srgbClr val="FFD8D3"/>
              </a:buClr>
              <a:buSzPts val="1000"/>
              <a:buFont typeface="Arial"/>
              <a:buNone/>
            </a:pPr>
            <a:r>
              <a:rPr b="0" i="0" lang="en-US" sz="1000" u="none" cap="none" strike="noStrike">
                <a:solidFill>
                  <a:srgbClr val="FFD8D3"/>
                </a:solidFill>
                <a:latin typeface="Arial"/>
                <a:ea typeface="Arial"/>
                <a:cs typeface="Arial"/>
                <a:sym typeface="Arial"/>
              </a:rPr>
              <a:t>17</a:t>
            </a:r>
            <a:endParaRPr b="0" i="0" sz="1000" u="none" cap="none" strike="noStrike">
              <a:solidFill>
                <a:schemeClr val="dk1"/>
              </a:solidFill>
              <a:latin typeface="Calibri"/>
              <a:ea typeface="Calibri"/>
              <a:cs typeface="Calibri"/>
              <a:sym typeface="Calibri"/>
            </a:endParaRPr>
          </a:p>
        </p:txBody>
      </p:sp>
      <p:pic>
        <p:nvPicPr>
          <p:cNvPr descr="/home/claude/logo.png" id="415" name="Google Shape;415;p17"/>
          <p:cNvPicPr preferRelativeResize="0"/>
          <p:nvPr/>
        </p:nvPicPr>
        <p:blipFill rotWithShape="1">
          <a:blip r:embed="rId3">
            <a:alphaModFix/>
          </a:blip>
          <a:srcRect b="0" l="0" r="0" t="0"/>
          <a:stretch/>
        </p:blipFill>
        <p:spPr>
          <a:xfrm>
            <a:off x="11274552" y="274320"/>
            <a:ext cx="402336" cy="402336"/>
          </a:xfrm>
          <a:prstGeom prst="rect">
            <a:avLst/>
          </a:prstGeom>
          <a:noFill/>
          <a:ln>
            <a:noFill/>
          </a:ln>
        </p:spPr>
      </p:pic>
      <p:sp>
        <p:nvSpPr>
          <p:cNvPr id="416" name="Google Shape;416;p17"/>
          <p:cNvSpPr/>
          <p:nvPr/>
        </p:nvSpPr>
        <p:spPr>
          <a:xfrm>
            <a:off x="777240" y="2651760"/>
            <a:ext cx="10607040" cy="9144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FFFF"/>
              </a:buClr>
              <a:buSzPts val="4800"/>
              <a:buFont typeface="Arial"/>
              <a:buNone/>
            </a:pPr>
            <a:r>
              <a:rPr b="1" i="0" lang="en-US" sz="4800" u="none" cap="none" strike="noStrike">
                <a:solidFill>
                  <a:srgbClr val="FFFFFF"/>
                </a:solidFill>
                <a:latin typeface="Arial"/>
                <a:ea typeface="Arial"/>
                <a:cs typeface="Arial"/>
                <a:sym typeface="Arial"/>
              </a:rPr>
              <a:t>APPENDIX</a:t>
            </a:r>
            <a:endParaRPr b="0" i="0" sz="4800" u="none" cap="none" strike="noStrike">
              <a:solidFill>
                <a:schemeClr val="dk1"/>
              </a:solidFill>
              <a:latin typeface="Calibri"/>
              <a:ea typeface="Calibri"/>
              <a:cs typeface="Calibri"/>
              <a:sym typeface="Calibri"/>
            </a:endParaRPr>
          </a:p>
        </p:txBody>
      </p:sp>
      <p:sp>
        <p:nvSpPr>
          <p:cNvPr id="417" name="Google Shape;417;p17"/>
          <p:cNvSpPr/>
          <p:nvPr/>
        </p:nvSpPr>
        <p:spPr>
          <a:xfrm>
            <a:off x="777240" y="3657600"/>
            <a:ext cx="10607040" cy="4572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D8D3"/>
              </a:buClr>
              <a:buSzPts val="1500"/>
              <a:buFont typeface="Arial"/>
              <a:buNone/>
            </a:pPr>
            <a:r>
              <a:rPr b="0" i="0" lang="en-US" sz="1500" u="none" cap="none" strike="noStrike">
                <a:solidFill>
                  <a:srgbClr val="FFD8D3"/>
                </a:solidFill>
                <a:latin typeface="Arial"/>
                <a:ea typeface="Arial"/>
                <a:cs typeface="Arial"/>
                <a:sym typeface="Arial"/>
              </a:rPr>
              <a:t>技術的な詳細資料（ご質問に応じてご説明します）</a:t>
            </a:r>
            <a:endParaRPr b="0" i="0" sz="15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22" name="Shape 422"/>
        <p:cNvGrpSpPr/>
        <p:nvPr/>
      </p:nvGrpSpPr>
      <p:grpSpPr>
        <a:xfrm>
          <a:off x="0" y="0"/>
          <a:ext cx="0" cy="0"/>
          <a:chOff x="0" y="0"/>
          <a:chExt cx="0" cy="0"/>
        </a:xfrm>
      </p:grpSpPr>
      <p:sp>
        <p:nvSpPr>
          <p:cNvPr id="423" name="Google Shape;423;p18"/>
          <p:cNvSpPr/>
          <p:nvPr/>
        </p:nvSpPr>
        <p:spPr>
          <a:xfrm>
            <a:off x="11503152" y="6473952"/>
            <a:ext cx="457200" cy="274320"/>
          </a:xfrm>
          <a:prstGeom prst="rect">
            <a:avLst/>
          </a:prstGeom>
          <a:noFill/>
          <a:ln>
            <a:noFill/>
          </a:ln>
        </p:spPr>
        <p:txBody>
          <a:bodyPr anchorCtr="0" anchor="ctr" bIns="0" lIns="0" spcFirstLastPara="1" rIns="0" wrap="square" tIns="0">
            <a:noAutofit/>
          </a:bodyPr>
          <a:lstStyle/>
          <a:p>
            <a:pPr indent="0" lvl="0" marL="0" marR="0" rtl="0" algn="r">
              <a:lnSpc>
                <a:spcPct val="100000"/>
              </a:lnSpc>
              <a:spcBef>
                <a:spcPts val="0"/>
              </a:spcBef>
              <a:spcAft>
                <a:spcPts val="0"/>
              </a:spcAft>
              <a:buClr>
                <a:srgbClr val="96777B"/>
              </a:buClr>
              <a:buSzPts val="1000"/>
              <a:buFont typeface="Arial"/>
              <a:buNone/>
            </a:pPr>
            <a:r>
              <a:rPr b="0" i="0" lang="en-US" sz="1000" u="none" cap="none" strike="noStrike">
                <a:solidFill>
                  <a:srgbClr val="96777B"/>
                </a:solidFill>
                <a:latin typeface="Arial"/>
                <a:ea typeface="Arial"/>
                <a:cs typeface="Arial"/>
                <a:sym typeface="Arial"/>
              </a:rPr>
              <a:t>18</a:t>
            </a:r>
            <a:endParaRPr b="0" i="0" sz="1000" u="none" cap="none" strike="noStrike">
              <a:solidFill>
                <a:schemeClr val="dk1"/>
              </a:solidFill>
              <a:latin typeface="Calibri"/>
              <a:ea typeface="Calibri"/>
              <a:cs typeface="Calibri"/>
              <a:sym typeface="Calibri"/>
            </a:endParaRPr>
          </a:p>
        </p:txBody>
      </p:sp>
      <p:pic>
        <p:nvPicPr>
          <p:cNvPr descr="/home/claude/logo.png" id="424" name="Google Shape;424;p18"/>
          <p:cNvPicPr preferRelativeResize="0"/>
          <p:nvPr/>
        </p:nvPicPr>
        <p:blipFill rotWithShape="1">
          <a:blip r:embed="rId3">
            <a:alphaModFix/>
          </a:blip>
          <a:srcRect b="0" l="0" r="0" t="0"/>
          <a:stretch/>
        </p:blipFill>
        <p:spPr>
          <a:xfrm>
            <a:off x="11274552" y="274320"/>
            <a:ext cx="402336" cy="402336"/>
          </a:xfrm>
          <a:prstGeom prst="rect">
            <a:avLst/>
          </a:prstGeom>
          <a:noFill/>
          <a:ln>
            <a:noFill/>
          </a:ln>
        </p:spPr>
      </p:pic>
      <p:sp>
        <p:nvSpPr>
          <p:cNvPr id="425" name="Google Shape;425;p18"/>
          <p:cNvSpPr/>
          <p:nvPr/>
        </p:nvSpPr>
        <p:spPr>
          <a:xfrm>
            <a:off x="548640" y="347472"/>
            <a:ext cx="8686800" cy="27432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D91604"/>
              </a:buClr>
              <a:buSzPts val="1200"/>
              <a:buFont typeface="Arial"/>
              <a:buNone/>
            </a:pPr>
            <a:r>
              <a:rPr b="1" i="0" lang="en-US" sz="1200" u="none" cap="none" strike="noStrike">
                <a:solidFill>
                  <a:srgbClr val="D91604"/>
                </a:solidFill>
                <a:latin typeface="Arial"/>
                <a:ea typeface="Arial"/>
                <a:cs typeface="Arial"/>
                <a:sym typeface="Arial"/>
              </a:rPr>
              <a:t>APPENDIX</a:t>
            </a:r>
            <a:endParaRPr b="0" i="0" sz="1200" u="none" cap="none" strike="noStrike">
              <a:solidFill>
                <a:schemeClr val="dk1"/>
              </a:solidFill>
              <a:latin typeface="Calibri"/>
              <a:ea typeface="Calibri"/>
              <a:cs typeface="Calibri"/>
              <a:sym typeface="Calibri"/>
            </a:endParaRPr>
          </a:p>
        </p:txBody>
      </p:sp>
      <p:sp>
        <p:nvSpPr>
          <p:cNvPr id="426" name="Google Shape;426;p18"/>
          <p:cNvSpPr/>
          <p:nvPr/>
        </p:nvSpPr>
        <p:spPr>
          <a:xfrm>
            <a:off x="548640" y="621792"/>
            <a:ext cx="11064240" cy="566928"/>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332528"/>
              </a:buClr>
              <a:buSzPts val="2500"/>
              <a:buFont typeface="Arial"/>
              <a:buNone/>
            </a:pPr>
            <a:r>
              <a:rPr b="1" i="0" lang="en-US" sz="2500" u="none" cap="none" strike="noStrike">
                <a:solidFill>
                  <a:srgbClr val="332528"/>
                </a:solidFill>
                <a:latin typeface="Arial"/>
                <a:ea typeface="Arial"/>
                <a:cs typeface="Arial"/>
                <a:sym typeface="Arial"/>
              </a:rPr>
              <a:t>A1. AI活用の3段階</a:t>
            </a:r>
            <a:endParaRPr b="0" i="0" sz="2500" u="none" cap="none" strike="noStrike">
              <a:solidFill>
                <a:schemeClr val="dk1"/>
              </a:solidFill>
              <a:latin typeface="Calibri"/>
              <a:ea typeface="Calibri"/>
              <a:cs typeface="Calibri"/>
              <a:sym typeface="Calibri"/>
            </a:endParaRPr>
          </a:p>
        </p:txBody>
      </p:sp>
      <p:sp>
        <p:nvSpPr>
          <p:cNvPr id="427" name="Google Shape;427;p18"/>
          <p:cNvSpPr/>
          <p:nvPr/>
        </p:nvSpPr>
        <p:spPr>
          <a:xfrm>
            <a:off x="640080" y="1783080"/>
            <a:ext cx="10927080" cy="1143000"/>
          </a:xfrm>
          <a:prstGeom prst="roundRect">
            <a:avLst>
              <a:gd fmla="val 6400" name="adj"/>
            </a:avLst>
          </a:prstGeom>
          <a:solidFill>
            <a:srgbClr val="FDF3F2"/>
          </a:solidFill>
          <a:ln cap="flat" cmpd="sng" w="12700">
            <a:solidFill>
              <a:srgbClr val="F7D7D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8" name="Google Shape;428;p18"/>
          <p:cNvSpPr/>
          <p:nvPr/>
        </p:nvSpPr>
        <p:spPr>
          <a:xfrm>
            <a:off x="914400" y="1783080"/>
            <a:ext cx="914400" cy="11430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1D0D"/>
              </a:buClr>
              <a:buSzPts val="2400"/>
              <a:buFont typeface="Arial"/>
              <a:buNone/>
            </a:pPr>
            <a:r>
              <a:rPr b="1" i="0" lang="en-US" sz="2400" u="none" cap="none" strike="noStrike">
                <a:solidFill>
                  <a:srgbClr val="FF1D0D"/>
                </a:solidFill>
                <a:latin typeface="Arial"/>
                <a:ea typeface="Arial"/>
                <a:cs typeface="Arial"/>
                <a:sym typeface="Arial"/>
              </a:rPr>
              <a:t>L1</a:t>
            </a:r>
            <a:endParaRPr b="0" i="0" sz="2400" u="none" cap="none" strike="noStrike">
              <a:solidFill>
                <a:schemeClr val="dk1"/>
              </a:solidFill>
              <a:latin typeface="Calibri"/>
              <a:ea typeface="Calibri"/>
              <a:cs typeface="Calibri"/>
              <a:sym typeface="Calibri"/>
            </a:endParaRPr>
          </a:p>
        </p:txBody>
      </p:sp>
      <p:sp>
        <p:nvSpPr>
          <p:cNvPr id="429" name="Google Shape;429;p18"/>
          <p:cNvSpPr/>
          <p:nvPr/>
        </p:nvSpPr>
        <p:spPr>
          <a:xfrm>
            <a:off x="1920240" y="1783080"/>
            <a:ext cx="3108960" cy="11430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332528"/>
              </a:buClr>
              <a:buSzPts val="1600"/>
              <a:buFont typeface="Arial"/>
              <a:buNone/>
            </a:pPr>
            <a:r>
              <a:rPr b="1" i="0" lang="en-US" sz="1600" u="none" cap="none" strike="noStrike">
                <a:solidFill>
                  <a:srgbClr val="332528"/>
                </a:solidFill>
                <a:latin typeface="Arial"/>
                <a:ea typeface="Arial"/>
                <a:cs typeface="Arial"/>
                <a:sym typeface="Arial"/>
              </a:rPr>
              <a:t>コード補助</a:t>
            </a:r>
            <a:endParaRPr b="0" i="0" sz="1600" u="none" cap="none" strike="noStrike">
              <a:solidFill>
                <a:schemeClr val="dk1"/>
              </a:solidFill>
              <a:latin typeface="Calibri"/>
              <a:ea typeface="Calibri"/>
              <a:cs typeface="Calibri"/>
              <a:sym typeface="Calibri"/>
            </a:endParaRPr>
          </a:p>
        </p:txBody>
      </p:sp>
      <p:sp>
        <p:nvSpPr>
          <p:cNvPr id="430" name="Google Shape;430;p18"/>
          <p:cNvSpPr/>
          <p:nvPr/>
        </p:nvSpPr>
        <p:spPr>
          <a:xfrm>
            <a:off x="5120640" y="1783080"/>
            <a:ext cx="6217920" cy="11430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332528"/>
              </a:buClr>
              <a:buSzPts val="1250"/>
              <a:buFont typeface="Arial"/>
              <a:buNone/>
            </a:pPr>
            <a:r>
              <a:rPr b="0" i="0" lang="en-US" sz="1250" u="none" cap="none" strike="noStrike">
                <a:solidFill>
                  <a:srgbClr val="332528"/>
                </a:solidFill>
                <a:latin typeface="Arial"/>
                <a:ea typeface="Arial"/>
                <a:cs typeface="Arial"/>
                <a:sym typeface="Arial"/>
              </a:rPr>
              <a:t>Copilot・Cursor等によるコーディング支援</a:t>
            </a:r>
            <a:endParaRPr b="0" i="0" sz="1250" u="none" cap="none" strike="noStrike">
              <a:solidFill>
                <a:schemeClr val="dk1"/>
              </a:solidFill>
              <a:latin typeface="Calibri"/>
              <a:ea typeface="Calibri"/>
              <a:cs typeface="Calibri"/>
              <a:sym typeface="Calibri"/>
            </a:endParaRPr>
          </a:p>
        </p:txBody>
      </p:sp>
      <p:sp>
        <p:nvSpPr>
          <p:cNvPr id="431" name="Google Shape;431;p18"/>
          <p:cNvSpPr/>
          <p:nvPr/>
        </p:nvSpPr>
        <p:spPr>
          <a:xfrm>
            <a:off x="640080" y="3108960"/>
            <a:ext cx="10927080" cy="1143000"/>
          </a:xfrm>
          <a:prstGeom prst="roundRect">
            <a:avLst>
              <a:gd fmla="val 6400" name="adj"/>
            </a:avLst>
          </a:prstGeom>
          <a:solidFill>
            <a:srgbClr val="D91604"/>
          </a:solidFill>
          <a:ln cap="flat" cmpd="sng" w="12700">
            <a:solidFill>
              <a:srgbClr val="F7D7D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2" name="Google Shape;432;p18"/>
          <p:cNvSpPr/>
          <p:nvPr/>
        </p:nvSpPr>
        <p:spPr>
          <a:xfrm>
            <a:off x="914400" y="3108960"/>
            <a:ext cx="914400" cy="11430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FFFF"/>
              </a:buClr>
              <a:buSzPts val="2400"/>
              <a:buFont typeface="Arial"/>
              <a:buNone/>
            </a:pPr>
            <a:r>
              <a:rPr b="1" i="0" lang="en-US" sz="2400" u="none" cap="none" strike="noStrike">
                <a:solidFill>
                  <a:srgbClr val="FFFFFF"/>
                </a:solidFill>
                <a:latin typeface="Arial"/>
                <a:ea typeface="Arial"/>
                <a:cs typeface="Arial"/>
                <a:sym typeface="Arial"/>
              </a:rPr>
              <a:t>L2</a:t>
            </a:r>
            <a:endParaRPr b="0" i="0" sz="2400" u="none" cap="none" strike="noStrike">
              <a:solidFill>
                <a:schemeClr val="dk1"/>
              </a:solidFill>
              <a:latin typeface="Calibri"/>
              <a:ea typeface="Calibri"/>
              <a:cs typeface="Calibri"/>
              <a:sym typeface="Calibri"/>
            </a:endParaRPr>
          </a:p>
        </p:txBody>
      </p:sp>
      <p:sp>
        <p:nvSpPr>
          <p:cNvPr id="433" name="Google Shape;433;p18"/>
          <p:cNvSpPr/>
          <p:nvPr/>
        </p:nvSpPr>
        <p:spPr>
          <a:xfrm>
            <a:off x="1920240" y="3108960"/>
            <a:ext cx="3108960" cy="11430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FFFF"/>
              </a:buClr>
              <a:buSzPts val="1600"/>
              <a:buFont typeface="Arial"/>
              <a:buNone/>
            </a:pPr>
            <a:r>
              <a:rPr b="1" i="0" lang="en-US" sz="1600" u="none" cap="none" strike="noStrike">
                <a:solidFill>
                  <a:srgbClr val="FFFFFF"/>
                </a:solidFill>
                <a:latin typeface="Arial"/>
                <a:ea typeface="Arial"/>
                <a:cs typeface="Arial"/>
                <a:sym typeface="Arial"/>
              </a:rPr>
              <a:t>工程自動化</a:t>
            </a:r>
            <a:endParaRPr b="0" i="0" sz="1600" u="none" cap="none" strike="noStrike">
              <a:solidFill>
                <a:schemeClr val="dk1"/>
              </a:solidFill>
              <a:latin typeface="Calibri"/>
              <a:ea typeface="Calibri"/>
              <a:cs typeface="Calibri"/>
              <a:sym typeface="Calibri"/>
            </a:endParaRPr>
          </a:p>
        </p:txBody>
      </p:sp>
      <p:sp>
        <p:nvSpPr>
          <p:cNvPr id="434" name="Google Shape;434;p18"/>
          <p:cNvSpPr/>
          <p:nvPr/>
        </p:nvSpPr>
        <p:spPr>
          <a:xfrm>
            <a:off x="5120640" y="3108960"/>
            <a:ext cx="6217920" cy="11430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FFFF"/>
              </a:buClr>
              <a:buSzPts val="1250"/>
              <a:buFont typeface="Arial"/>
              <a:buNone/>
            </a:pPr>
            <a:r>
              <a:rPr b="0" i="0" lang="en-US" sz="1250" u="none" cap="none" strike="noStrike">
                <a:solidFill>
                  <a:srgbClr val="FFFFFF"/>
                </a:solidFill>
                <a:latin typeface="Arial"/>
                <a:ea typeface="Arial"/>
                <a:cs typeface="Arial"/>
                <a:sym typeface="Arial"/>
              </a:rPr>
              <a:t>プロトタイプ・設計書・テストケース・PRレビュー等、工程単位の自動化</a:t>
            </a:r>
            <a:endParaRPr b="0" i="0" sz="1250" u="none" cap="none" strike="noStrike">
              <a:solidFill>
                <a:schemeClr val="dk1"/>
              </a:solidFill>
              <a:latin typeface="Calibri"/>
              <a:ea typeface="Calibri"/>
              <a:cs typeface="Calibri"/>
              <a:sym typeface="Calibri"/>
            </a:endParaRPr>
          </a:p>
        </p:txBody>
      </p:sp>
      <p:sp>
        <p:nvSpPr>
          <p:cNvPr id="435" name="Google Shape;435;p18"/>
          <p:cNvSpPr/>
          <p:nvPr/>
        </p:nvSpPr>
        <p:spPr>
          <a:xfrm>
            <a:off x="640080" y="4434840"/>
            <a:ext cx="10927080" cy="1143000"/>
          </a:xfrm>
          <a:prstGeom prst="roundRect">
            <a:avLst>
              <a:gd fmla="val 6400" name="adj"/>
            </a:avLst>
          </a:prstGeom>
          <a:solidFill>
            <a:srgbClr val="FF1D0D"/>
          </a:solidFill>
          <a:ln cap="flat" cmpd="sng" w="12700">
            <a:solidFill>
              <a:srgbClr val="F7D7D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6" name="Google Shape;436;p18"/>
          <p:cNvSpPr/>
          <p:nvPr/>
        </p:nvSpPr>
        <p:spPr>
          <a:xfrm>
            <a:off x="914400" y="4434840"/>
            <a:ext cx="914400" cy="11430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FFFF"/>
              </a:buClr>
              <a:buSzPts val="2400"/>
              <a:buFont typeface="Arial"/>
              <a:buNone/>
            </a:pPr>
            <a:r>
              <a:rPr b="1" i="0" lang="en-US" sz="2400" u="none" cap="none" strike="noStrike">
                <a:solidFill>
                  <a:srgbClr val="FFFFFF"/>
                </a:solidFill>
                <a:latin typeface="Arial"/>
                <a:ea typeface="Arial"/>
                <a:cs typeface="Arial"/>
                <a:sym typeface="Arial"/>
              </a:rPr>
              <a:t>L3</a:t>
            </a:r>
            <a:endParaRPr b="0" i="0" sz="2400" u="none" cap="none" strike="noStrike">
              <a:solidFill>
                <a:schemeClr val="dk1"/>
              </a:solidFill>
              <a:latin typeface="Calibri"/>
              <a:ea typeface="Calibri"/>
              <a:cs typeface="Calibri"/>
              <a:sym typeface="Calibri"/>
            </a:endParaRPr>
          </a:p>
        </p:txBody>
      </p:sp>
      <p:sp>
        <p:nvSpPr>
          <p:cNvPr id="437" name="Google Shape;437;p18"/>
          <p:cNvSpPr/>
          <p:nvPr/>
        </p:nvSpPr>
        <p:spPr>
          <a:xfrm>
            <a:off x="1920240" y="4434840"/>
            <a:ext cx="3108960" cy="11430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FFFF"/>
              </a:buClr>
              <a:buSzPts val="1600"/>
              <a:buFont typeface="Arial"/>
              <a:buNone/>
            </a:pPr>
            <a:r>
              <a:rPr b="1" i="0" lang="en-US" sz="1600" u="none" cap="none" strike="noStrike">
                <a:solidFill>
                  <a:srgbClr val="FFFFFF"/>
                </a:solidFill>
                <a:latin typeface="Arial"/>
                <a:ea typeface="Arial"/>
                <a:cs typeface="Arial"/>
                <a:sym typeface="Arial"/>
              </a:rPr>
              <a:t>マルチエージェント</a:t>
            </a:r>
            <a:endParaRPr b="0" i="0" sz="1600" u="none" cap="none" strike="noStrike">
              <a:solidFill>
                <a:schemeClr val="dk1"/>
              </a:solidFill>
              <a:latin typeface="Calibri"/>
              <a:ea typeface="Calibri"/>
              <a:cs typeface="Calibri"/>
              <a:sym typeface="Calibri"/>
            </a:endParaRPr>
          </a:p>
        </p:txBody>
      </p:sp>
      <p:sp>
        <p:nvSpPr>
          <p:cNvPr id="438" name="Google Shape;438;p18"/>
          <p:cNvSpPr/>
          <p:nvPr/>
        </p:nvSpPr>
        <p:spPr>
          <a:xfrm>
            <a:off x="5120640" y="4434840"/>
            <a:ext cx="6217920" cy="11430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FFFF"/>
              </a:buClr>
              <a:buSzPts val="1250"/>
              <a:buFont typeface="Arial"/>
              <a:buNone/>
            </a:pPr>
            <a:r>
              <a:rPr b="0" i="0" lang="en-US" sz="1250" u="none" cap="none" strike="noStrike">
                <a:solidFill>
                  <a:srgbClr val="FFFFFF"/>
                </a:solidFill>
                <a:latin typeface="Arial"/>
                <a:ea typeface="Arial"/>
                <a:cs typeface="Arial"/>
                <a:sym typeface="Arial"/>
              </a:rPr>
              <a:t>BA／Architect／Dev／QA役割のAIエージェントが連携し、SDLC全体を支援</a:t>
            </a:r>
            <a:endParaRPr b="0" i="0" sz="1250" u="none" cap="none" strike="noStrike">
              <a:solidFill>
                <a:schemeClr val="dk1"/>
              </a:solidFill>
              <a:latin typeface="Calibri"/>
              <a:ea typeface="Calibri"/>
              <a:cs typeface="Calibri"/>
              <a:sym typeface="Calibri"/>
            </a:endParaRPr>
          </a:p>
        </p:txBody>
      </p:sp>
      <p:sp>
        <p:nvSpPr>
          <p:cNvPr id="439" name="Google Shape;439;p18"/>
          <p:cNvSpPr/>
          <p:nvPr/>
        </p:nvSpPr>
        <p:spPr>
          <a:xfrm>
            <a:off x="548640" y="6144768"/>
            <a:ext cx="11064240" cy="457200"/>
          </a:xfrm>
          <a:prstGeom prst="rect">
            <a:avLst/>
          </a:prstGeom>
          <a:solidFill>
            <a:srgbClr val="FDF3F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1D0D"/>
              </a:buClr>
              <a:buSzPts val="1250"/>
              <a:buFont typeface="Arial"/>
              <a:buNone/>
            </a:pPr>
            <a:r>
              <a:rPr b="1" i="0" lang="en-US" sz="1250" u="none" cap="none" strike="noStrike">
                <a:solidFill>
                  <a:srgbClr val="FF1D0D"/>
                </a:solidFill>
                <a:latin typeface="Arial"/>
                <a:ea typeface="Arial"/>
                <a:cs typeface="Arial"/>
                <a:sym typeface="Arial"/>
              </a:rPr>
              <a:t>大きな工期短縮効果は、L2〜L3の工程自動化・マルチエージェント化によって実現されます</a:t>
            </a:r>
            <a:endParaRPr b="0" i="0" sz="125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44" name="Shape 444"/>
        <p:cNvGrpSpPr/>
        <p:nvPr/>
      </p:nvGrpSpPr>
      <p:grpSpPr>
        <a:xfrm>
          <a:off x="0" y="0"/>
          <a:ext cx="0" cy="0"/>
          <a:chOff x="0" y="0"/>
          <a:chExt cx="0" cy="0"/>
        </a:xfrm>
      </p:grpSpPr>
      <p:sp>
        <p:nvSpPr>
          <p:cNvPr id="445" name="Google Shape;445;p19"/>
          <p:cNvSpPr/>
          <p:nvPr/>
        </p:nvSpPr>
        <p:spPr>
          <a:xfrm>
            <a:off x="11503152" y="6473952"/>
            <a:ext cx="457200" cy="274320"/>
          </a:xfrm>
          <a:prstGeom prst="rect">
            <a:avLst/>
          </a:prstGeom>
          <a:noFill/>
          <a:ln>
            <a:noFill/>
          </a:ln>
        </p:spPr>
        <p:txBody>
          <a:bodyPr anchorCtr="0" anchor="ctr" bIns="0" lIns="0" spcFirstLastPara="1" rIns="0" wrap="square" tIns="0">
            <a:noAutofit/>
          </a:bodyPr>
          <a:lstStyle/>
          <a:p>
            <a:pPr indent="0" lvl="0" marL="0" marR="0" rtl="0" algn="r">
              <a:lnSpc>
                <a:spcPct val="100000"/>
              </a:lnSpc>
              <a:spcBef>
                <a:spcPts val="0"/>
              </a:spcBef>
              <a:spcAft>
                <a:spcPts val="0"/>
              </a:spcAft>
              <a:buClr>
                <a:srgbClr val="96777B"/>
              </a:buClr>
              <a:buSzPts val="1000"/>
              <a:buFont typeface="Arial"/>
              <a:buNone/>
            </a:pPr>
            <a:r>
              <a:rPr b="0" i="0" lang="en-US" sz="1000" u="none" cap="none" strike="noStrike">
                <a:solidFill>
                  <a:srgbClr val="96777B"/>
                </a:solidFill>
                <a:latin typeface="Arial"/>
                <a:ea typeface="Arial"/>
                <a:cs typeface="Arial"/>
                <a:sym typeface="Arial"/>
              </a:rPr>
              <a:t>19</a:t>
            </a:r>
            <a:endParaRPr b="0" i="0" sz="1000" u="none" cap="none" strike="noStrike">
              <a:solidFill>
                <a:schemeClr val="dk1"/>
              </a:solidFill>
              <a:latin typeface="Calibri"/>
              <a:ea typeface="Calibri"/>
              <a:cs typeface="Calibri"/>
              <a:sym typeface="Calibri"/>
            </a:endParaRPr>
          </a:p>
        </p:txBody>
      </p:sp>
      <p:pic>
        <p:nvPicPr>
          <p:cNvPr descr="/home/claude/logo.png" id="446" name="Google Shape;446;p19"/>
          <p:cNvPicPr preferRelativeResize="0"/>
          <p:nvPr/>
        </p:nvPicPr>
        <p:blipFill rotWithShape="1">
          <a:blip r:embed="rId3">
            <a:alphaModFix/>
          </a:blip>
          <a:srcRect b="0" l="0" r="0" t="0"/>
          <a:stretch/>
        </p:blipFill>
        <p:spPr>
          <a:xfrm>
            <a:off x="11274552" y="274320"/>
            <a:ext cx="402336" cy="402336"/>
          </a:xfrm>
          <a:prstGeom prst="rect">
            <a:avLst/>
          </a:prstGeom>
          <a:noFill/>
          <a:ln>
            <a:noFill/>
          </a:ln>
        </p:spPr>
      </p:pic>
      <p:sp>
        <p:nvSpPr>
          <p:cNvPr id="447" name="Google Shape;447;p19"/>
          <p:cNvSpPr/>
          <p:nvPr/>
        </p:nvSpPr>
        <p:spPr>
          <a:xfrm>
            <a:off x="548640" y="347472"/>
            <a:ext cx="8686800" cy="27432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D91604"/>
              </a:buClr>
              <a:buSzPts val="1200"/>
              <a:buFont typeface="Arial"/>
              <a:buNone/>
            </a:pPr>
            <a:r>
              <a:rPr b="1" i="0" lang="en-US" sz="1200" u="none" cap="none" strike="noStrike">
                <a:solidFill>
                  <a:srgbClr val="D91604"/>
                </a:solidFill>
                <a:latin typeface="Arial"/>
                <a:ea typeface="Arial"/>
                <a:cs typeface="Arial"/>
                <a:sym typeface="Arial"/>
              </a:rPr>
              <a:t>APPENDIX</a:t>
            </a:r>
            <a:endParaRPr b="0" i="0" sz="1200" u="none" cap="none" strike="noStrike">
              <a:solidFill>
                <a:schemeClr val="dk1"/>
              </a:solidFill>
              <a:latin typeface="Calibri"/>
              <a:ea typeface="Calibri"/>
              <a:cs typeface="Calibri"/>
              <a:sym typeface="Calibri"/>
            </a:endParaRPr>
          </a:p>
        </p:txBody>
      </p:sp>
      <p:sp>
        <p:nvSpPr>
          <p:cNvPr id="448" name="Google Shape;448;p19"/>
          <p:cNvSpPr/>
          <p:nvPr/>
        </p:nvSpPr>
        <p:spPr>
          <a:xfrm>
            <a:off x="548640" y="621792"/>
            <a:ext cx="11064240" cy="566928"/>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332528"/>
              </a:buClr>
              <a:buSzPts val="2500"/>
              <a:buFont typeface="Arial"/>
              <a:buNone/>
            </a:pPr>
            <a:r>
              <a:rPr b="1" i="0" lang="en-US" sz="2500" u="none" cap="none" strike="noStrike">
                <a:solidFill>
                  <a:srgbClr val="332528"/>
                </a:solidFill>
                <a:latin typeface="Arial"/>
                <a:ea typeface="Arial"/>
                <a:cs typeface="Arial"/>
                <a:sym typeface="Arial"/>
              </a:rPr>
              <a:t>A2. AI駆動型開発を成立させる運用フレーム：Spec / Gate / Evidence</a:t>
            </a:r>
            <a:endParaRPr b="0" i="0" sz="2500" u="none" cap="none" strike="noStrike">
              <a:solidFill>
                <a:schemeClr val="dk1"/>
              </a:solidFill>
              <a:latin typeface="Calibri"/>
              <a:ea typeface="Calibri"/>
              <a:cs typeface="Calibri"/>
              <a:sym typeface="Calibri"/>
            </a:endParaRPr>
          </a:p>
        </p:txBody>
      </p:sp>
      <p:sp>
        <p:nvSpPr>
          <p:cNvPr id="449" name="Google Shape;449;p19"/>
          <p:cNvSpPr/>
          <p:nvPr/>
        </p:nvSpPr>
        <p:spPr>
          <a:xfrm>
            <a:off x="640080" y="1828800"/>
            <a:ext cx="3520440" cy="3383280"/>
          </a:xfrm>
          <a:prstGeom prst="roundRect">
            <a:avLst>
              <a:gd fmla="val 2432" name="adj"/>
            </a:avLst>
          </a:prstGeom>
          <a:solidFill>
            <a:srgbClr val="FDF3F2"/>
          </a:solidFill>
          <a:ln cap="flat" cmpd="sng" w="12700">
            <a:solidFill>
              <a:srgbClr val="F7D7D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0" name="Google Shape;450;p19"/>
          <p:cNvSpPr/>
          <p:nvPr/>
        </p:nvSpPr>
        <p:spPr>
          <a:xfrm>
            <a:off x="868680" y="2057400"/>
            <a:ext cx="3063240" cy="41148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1D0D"/>
              </a:buClr>
              <a:buSzPts val="1700"/>
              <a:buFont typeface="Arial"/>
              <a:buNone/>
            </a:pPr>
            <a:r>
              <a:rPr b="1" i="0" lang="en-US" sz="1700" u="none" cap="none" strike="noStrike">
                <a:solidFill>
                  <a:srgbClr val="FF1D0D"/>
                </a:solidFill>
                <a:latin typeface="Arial"/>
                <a:ea typeface="Arial"/>
                <a:cs typeface="Arial"/>
                <a:sym typeface="Arial"/>
              </a:rPr>
              <a:t>01｜Spec</a:t>
            </a:r>
            <a:endParaRPr b="0" i="0" sz="1700" u="none" cap="none" strike="noStrike">
              <a:solidFill>
                <a:schemeClr val="dk1"/>
              </a:solidFill>
              <a:latin typeface="Calibri"/>
              <a:ea typeface="Calibri"/>
              <a:cs typeface="Calibri"/>
              <a:sym typeface="Calibri"/>
            </a:endParaRPr>
          </a:p>
        </p:txBody>
      </p:sp>
      <p:sp>
        <p:nvSpPr>
          <p:cNvPr id="451" name="Google Shape;451;p19"/>
          <p:cNvSpPr/>
          <p:nvPr/>
        </p:nvSpPr>
        <p:spPr>
          <a:xfrm>
            <a:off x="868680" y="2542032"/>
            <a:ext cx="3063240" cy="64008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332528"/>
              </a:buClr>
              <a:buSzPts val="1250"/>
              <a:buFont typeface="Arial"/>
              <a:buNone/>
            </a:pPr>
            <a:r>
              <a:rPr b="1" i="0" lang="en-US" sz="1250" u="none" cap="none" strike="noStrike">
                <a:solidFill>
                  <a:srgbClr val="332528"/>
                </a:solidFill>
                <a:latin typeface="Arial"/>
                <a:ea typeface="Arial"/>
                <a:cs typeface="Arial"/>
                <a:sym typeface="Arial"/>
              </a:rPr>
              <a:t>AIが参照する前提を明確化</a:t>
            </a:r>
            <a:endParaRPr b="0" i="0" sz="1250" u="none" cap="none" strike="noStrike">
              <a:solidFill>
                <a:schemeClr val="dk1"/>
              </a:solidFill>
              <a:latin typeface="Calibri"/>
              <a:ea typeface="Calibri"/>
              <a:cs typeface="Calibri"/>
              <a:sym typeface="Calibri"/>
            </a:endParaRPr>
          </a:p>
        </p:txBody>
      </p:sp>
      <p:sp>
        <p:nvSpPr>
          <p:cNvPr id="452" name="Google Shape;452;p19"/>
          <p:cNvSpPr/>
          <p:nvPr/>
        </p:nvSpPr>
        <p:spPr>
          <a:xfrm>
            <a:off x="868680" y="3337560"/>
            <a:ext cx="3063240" cy="164592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96777B"/>
              </a:buClr>
              <a:buSzPts val="1150"/>
              <a:buFont typeface="Arial"/>
              <a:buNone/>
            </a:pPr>
            <a:r>
              <a:rPr b="0" i="0" lang="en-US" sz="1150" u="none" cap="none" strike="noStrike">
                <a:solidFill>
                  <a:srgbClr val="96777B"/>
                </a:solidFill>
                <a:latin typeface="Arial"/>
                <a:ea typeface="Arial"/>
                <a:cs typeface="Arial"/>
                <a:sym typeface="Arial"/>
              </a:rPr>
              <a:t>要件・受入条件／API仕様／コンポーネント一覧／設計ルール／テスト方針</a:t>
            </a:r>
            <a:endParaRPr b="0" i="0" sz="1150" u="none" cap="none" strike="noStrike">
              <a:solidFill>
                <a:schemeClr val="dk1"/>
              </a:solidFill>
              <a:latin typeface="Calibri"/>
              <a:ea typeface="Calibri"/>
              <a:cs typeface="Calibri"/>
              <a:sym typeface="Calibri"/>
            </a:endParaRPr>
          </a:p>
        </p:txBody>
      </p:sp>
      <p:sp>
        <p:nvSpPr>
          <p:cNvPr id="453" name="Google Shape;453;p19"/>
          <p:cNvSpPr/>
          <p:nvPr/>
        </p:nvSpPr>
        <p:spPr>
          <a:xfrm>
            <a:off x="4407408" y="1828800"/>
            <a:ext cx="3520440" cy="3383280"/>
          </a:xfrm>
          <a:prstGeom prst="roundRect">
            <a:avLst>
              <a:gd fmla="val 2432" name="adj"/>
            </a:avLst>
          </a:prstGeom>
          <a:solidFill>
            <a:srgbClr val="FDF3F2"/>
          </a:solidFill>
          <a:ln cap="flat" cmpd="sng" w="12700">
            <a:solidFill>
              <a:srgbClr val="F7D7D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4" name="Google Shape;454;p19"/>
          <p:cNvSpPr/>
          <p:nvPr/>
        </p:nvSpPr>
        <p:spPr>
          <a:xfrm>
            <a:off x="4636008" y="2057400"/>
            <a:ext cx="3063240" cy="41148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1D0D"/>
              </a:buClr>
              <a:buSzPts val="1700"/>
              <a:buFont typeface="Arial"/>
              <a:buNone/>
            </a:pPr>
            <a:r>
              <a:rPr b="1" i="0" lang="en-US" sz="1700" u="none" cap="none" strike="noStrike">
                <a:solidFill>
                  <a:srgbClr val="FF1D0D"/>
                </a:solidFill>
                <a:latin typeface="Arial"/>
                <a:ea typeface="Arial"/>
                <a:cs typeface="Arial"/>
                <a:sym typeface="Arial"/>
              </a:rPr>
              <a:t>02｜Gate</a:t>
            </a:r>
            <a:endParaRPr b="0" i="0" sz="1700" u="none" cap="none" strike="noStrike">
              <a:solidFill>
                <a:schemeClr val="dk1"/>
              </a:solidFill>
              <a:latin typeface="Calibri"/>
              <a:ea typeface="Calibri"/>
              <a:cs typeface="Calibri"/>
              <a:sym typeface="Calibri"/>
            </a:endParaRPr>
          </a:p>
        </p:txBody>
      </p:sp>
      <p:sp>
        <p:nvSpPr>
          <p:cNvPr id="455" name="Google Shape;455;p19"/>
          <p:cNvSpPr/>
          <p:nvPr/>
        </p:nvSpPr>
        <p:spPr>
          <a:xfrm>
            <a:off x="4636008" y="2542032"/>
            <a:ext cx="3063240" cy="64008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332528"/>
              </a:buClr>
              <a:buSzPts val="1250"/>
              <a:buFont typeface="Arial"/>
              <a:buNone/>
            </a:pPr>
            <a:r>
              <a:rPr b="1" i="0" lang="en-US" sz="1250" u="none" cap="none" strike="noStrike">
                <a:solidFill>
                  <a:srgbClr val="332528"/>
                </a:solidFill>
                <a:latin typeface="Arial"/>
                <a:ea typeface="Arial"/>
                <a:cs typeface="Arial"/>
                <a:sym typeface="Arial"/>
              </a:rPr>
              <a:t>人間が判断するポイントを設定</a:t>
            </a:r>
            <a:endParaRPr b="0" i="0" sz="1250" u="none" cap="none" strike="noStrike">
              <a:solidFill>
                <a:schemeClr val="dk1"/>
              </a:solidFill>
              <a:latin typeface="Calibri"/>
              <a:ea typeface="Calibri"/>
              <a:cs typeface="Calibri"/>
              <a:sym typeface="Calibri"/>
            </a:endParaRPr>
          </a:p>
        </p:txBody>
      </p:sp>
      <p:sp>
        <p:nvSpPr>
          <p:cNvPr id="456" name="Google Shape;456;p19"/>
          <p:cNvSpPr/>
          <p:nvPr/>
        </p:nvSpPr>
        <p:spPr>
          <a:xfrm>
            <a:off x="4636008" y="3337560"/>
            <a:ext cx="3063240" cy="164592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96777B"/>
              </a:buClr>
              <a:buSzPts val="1150"/>
              <a:buFont typeface="Arial"/>
              <a:buNone/>
            </a:pPr>
            <a:r>
              <a:rPr b="0" i="0" lang="en-US" sz="1150" u="none" cap="none" strike="noStrike">
                <a:solidFill>
                  <a:srgbClr val="96777B"/>
                </a:solidFill>
                <a:latin typeface="Arial"/>
                <a:ea typeface="Arial"/>
                <a:cs typeface="Arial"/>
                <a:sym typeface="Arial"/>
              </a:rPr>
              <a:t>BA・Dev・QAレビュー／PRレビュー／自動ビルド・自動テスト確認／リリース承認</a:t>
            </a:r>
            <a:endParaRPr b="0" i="0" sz="1150" u="none" cap="none" strike="noStrike">
              <a:solidFill>
                <a:schemeClr val="dk1"/>
              </a:solidFill>
              <a:latin typeface="Calibri"/>
              <a:ea typeface="Calibri"/>
              <a:cs typeface="Calibri"/>
              <a:sym typeface="Calibri"/>
            </a:endParaRPr>
          </a:p>
        </p:txBody>
      </p:sp>
      <p:sp>
        <p:nvSpPr>
          <p:cNvPr id="457" name="Google Shape;457;p19"/>
          <p:cNvSpPr/>
          <p:nvPr/>
        </p:nvSpPr>
        <p:spPr>
          <a:xfrm>
            <a:off x="8174736" y="1828800"/>
            <a:ext cx="3520440" cy="3383280"/>
          </a:xfrm>
          <a:prstGeom prst="roundRect">
            <a:avLst>
              <a:gd fmla="val 2432" name="adj"/>
            </a:avLst>
          </a:prstGeom>
          <a:solidFill>
            <a:srgbClr val="FDF3F2"/>
          </a:solidFill>
          <a:ln cap="flat" cmpd="sng" w="12700">
            <a:solidFill>
              <a:srgbClr val="F7D7D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8" name="Google Shape;458;p19"/>
          <p:cNvSpPr/>
          <p:nvPr/>
        </p:nvSpPr>
        <p:spPr>
          <a:xfrm>
            <a:off x="8403336" y="2057400"/>
            <a:ext cx="3063240" cy="41148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1D0D"/>
              </a:buClr>
              <a:buSzPts val="1700"/>
              <a:buFont typeface="Arial"/>
              <a:buNone/>
            </a:pPr>
            <a:r>
              <a:rPr b="1" i="0" lang="en-US" sz="1700" u="none" cap="none" strike="noStrike">
                <a:solidFill>
                  <a:srgbClr val="FF1D0D"/>
                </a:solidFill>
                <a:latin typeface="Arial"/>
                <a:ea typeface="Arial"/>
                <a:cs typeface="Arial"/>
                <a:sym typeface="Arial"/>
              </a:rPr>
              <a:t>03｜Evidence</a:t>
            </a:r>
            <a:endParaRPr b="0" i="0" sz="1700" u="none" cap="none" strike="noStrike">
              <a:solidFill>
                <a:schemeClr val="dk1"/>
              </a:solidFill>
              <a:latin typeface="Calibri"/>
              <a:ea typeface="Calibri"/>
              <a:cs typeface="Calibri"/>
              <a:sym typeface="Calibri"/>
            </a:endParaRPr>
          </a:p>
        </p:txBody>
      </p:sp>
      <p:sp>
        <p:nvSpPr>
          <p:cNvPr id="459" name="Google Shape;459;p19"/>
          <p:cNvSpPr/>
          <p:nvPr/>
        </p:nvSpPr>
        <p:spPr>
          <a:xfrm>
            <a:off x="8403336" y="2542032"/>
            <a:ext cx="3063240" cy="64008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332528"/>
              </a:buClr>
              <a:buSzPts val="1250"/>
              <a:buFont typeface="Arial"/>
              <a:buNone/>
            </a:pPr>
            <a:r>
              <a:rPr b="1" i="0" lang="en-US" sz="1250" u="none" cap="none" strike="noStrike">
                <a:solidFill>
                  <a:srgbClr val="332528"/>
                </a:solidFill>
                <a:latin typeface="Arial"/>
                <a:ea typeface="Arial"/>
                <a:cs typeface="Arial"/>
                <a:sym typeface="Arial"/>
              </a:rPr>
              <a:t>判断・品質・進捗を証跡として残す</a:t>
            </a:r>
            <a:endParaRPr b="0" i="0" sz="1250" u="none" cap="none" strike="noStrike">
              <a:solidFill>
                <a:schemeClr val="dk1"/>
              </a:solidFill>
              <a:latin typeface="Calibri"/>
              <a:ea typeface="Calibri"/>
              <a:cs typeface="Calibri"/>
              <a:sym typeface="Calibri"/>
            </a:endParaRPr>
          </a:p>
        </p:txBody>
      </p:sp>
      <p:sp>
        <p:nvSpPr>
          <p:cNvPr id="460" name="Google Shape;460;p19"/>
          <p:cNvSpPr/>
          <p:nvPr/>
        </p:nvSpPr>
        <p:spPr>
          <a:xfrm>
            <a:off x="8403336" y="3337560"/>
            <a:ext cx="3063240" cy="164592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96777B"/>
              </a:buClr>
              <a:buSzPts val="1150"/>
              <a:buFont typeface="Arial"/>
              <a:buNone/>
            </a:pPr>
            <a:r>
              <a:rPr b="0" i="0" lang="en-US" sz="1150" u="none" cap="none" strike="noStrike">
                <a:solidFill>
                  <a:srgbClr val="96777B"/>
                </a:solidFill>
                <a:latin typeface="Arial"/>
                <a:ea typeface="Arial"/>
                <a:cs typeface="Arial"/>
                <a:sym typeface="Arial"/>
              </a:rPr>
              <a:t>テスト結果／スクリーンショット・ログ／レビューコメント／コミット・PR履歴</a:t>
            </a:r>
            <a:endParaRPr b="0" i="0" sz="1150" u="none" cap="none" strike="noStrike">
              <a:solidFill>
                <a:schemeClr val="dk1"/>
              </a:solidFill>
              <a:latin typeface="Calibri"/>
              <a:ea typeface="Calibri"/>
              <a:cs typeface="Calibri"/>
              <a:sym typeface="Calibri"/>
            </a:endParaRPr>
          </a:p>
        </p:txBody>
      </p:sp>
      <p:sp>
        <p:nvSpPr>
          <p:cNvPr id="461" name="Google Shape;461;p19"/>
          <p:cNvSpPr/>
          <p:nvPr/>
        </p:nvSpPr>
        <p:spPr>
          <a:xfrm>
            <a:off x="548640" y="6144768"/>
            <a:ext cx="11064240" cy="457200"/>
          </a:xfrm>
          <a:prstGeom prst="rect">
            <a:avLst/>
          </a:prstGeom>
          <a:solidFill>
            <a:srgbClr val="FDF3F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1D0D"/>
              </a:buClr>
              <a:buSzPts val="1250"/>
              <a:buFont typeface="Arial"/>
              <a:buNone/>
            </a:pPr>
            <a:r>
              <a:rPr b="1" i="0" lang="en-US" sz="1250" u="none" cap="none" strike="noStrike">
                <a:solidFill>
                  <a:srgbClr val="FF1D0D"/>
                </a:solidFill>
                <a:latin typeface="Arial"/>
                <a:ea typeface="Arial"/>
                <a:cs typeface="Arial"/>
                <a:sym typeface="Arial"/>
              </a:rPr>
              <a:t>仕様・承認・エビデンスをセットで運用し、再現性のあるAI駆動型開発を実現</a:t>
            </a:r>
            <a:endParaRPr b="0" i="0" sz="125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66" name="Shape 466"/>
        <p:cNvGrpSpPr/>
        <p:nvPr/>
      </p:nvGrpSpPr>
      <p:grpSpPr>
        <a:xfrm>
          <a:off x="0" y="0"/>
          <a:ext cx="0" cy="0"/>
          <a:chOff x="0" y="0"/>
          <a:chExt cx="0" cy="0"/>
        </a:xfrm>
      </p:grpSpPr>
      <p:sp>
        <p:nvSpPr>
          <p:cNvPr id="467" name="Google Shape;467;p20"/>
          <p:cNvSpPr/>
          <p:nvPr/>
        </p:nvSpPr>
        <p:spPr>
          <a:xfrm>
            <a:off x="11503152" y="6473952"/>
            <a:ext cx="457200" cy="274320"/>
          </a:xfrm>
          <a:prstGeom prst="rect">
            <a:avLst/>
          </a:prstGeom>
          <a:noFill/>
          <a:ln>
            <a:noFill/>
          </a:ln>
        </p:spPr>
        <p:txBody>
          <a:bodyPr anchorCtr="0" anchor="ctr" bIns="0" lIns="0" spcFirstLastPara="1" rIns="0" wrap="square" tIns="0">
            <a:noAutofit/>
          </a:bodyPr>
          <a:lstStyle/>
          <a:p>
            <a:pPr indent="0" lvl="0" marL="0" marR="0" rtl="0" algn="r">
              <a:lnSpc>
                <a:spcPct val="100000"/>
              </a:lnSpc>
              <a:spcBef>
                <a:spcPts val="0"/>
              </a:spcBef>
              <a:spcAft>
                <a:spcPts val="0"/>
              </a:spcAft>
              <a:buClr>
                <a:srgbClr val="96777B"/>
              </a:buClr>
              <a:buSzPts val="1000"/>
              <a:buFont typeface="Arial"/>
              <a:buNone/>
            </a:pPr>
            <a:r>
              <a:rPr b="0" i="0" lang="en-US" sz="1000" u="none" cap="none" strike="noStrike">
                <a:solidFill>
                  <a:srgbClr val="96777B"/>
                </a:solidFill>
                <a:latin typeface="Arial"/>
                <a:ea typeface="Arial"/>
                <a:cs typeface="Arial"/>
                <a:sym typeface="Arial"/>
              </a:rPr>
              <a:t>20</a:t>
            </a:r>
            <a:endParaRPr b="0" i="0" sz="1000" u="none" cap="none" strike="noStrike">
              <a:solidFill>
                <a:schemeClr val="dk1"/>
              </a:solidFill>
              <a:latin typeface="Calibri"/>
              <a:ea typeface="Calibri"/>
              <a:cs typeface="Calibri"/>
              <a:sym typeface="Calibri"/>
            </a:endParaRPr>
          </a:p>
        </p:txBody>
      </p:sp>
      <p:pic>
        <p:nvPicPr>
          <p:cNvPr descr="/home/claude/logo.png" id="468" name="Google Shape;468;p20"/>
          <p:cNvPicPr preferRelativeResize="0"/>
          <p:nvPr/>
        </p:nvPicPr>
        <p:blipFill rotWithShape="1">
          <a:blip r:embed="rId3">
            <a:alphaModFix/>
          </a:blip>
          <a:srcRect b="0" l="0" r="0" t="0"/>
          <a:stretch/>
        </p:blipFill>
        <p:spPr>
          <a:xfrm>
            <a:off x="11274552" y="274320"/>
            <a:ext cx="402336" cy="402336"/>
          </a:xfrm>
          <a:prstGeom prst="rect">
            <a:avLst/>
          </a:prstGeom>
          <a:noFill/>
          <a:ln>
            <a:noFill/>
          </a:ln>
        </p:spPr>
      </p:pic>
      <p:sp>
        <p:nvSpPr>
          <p:cNvPr id="469" name="Google Shape;469;p20"/>
          <p:cNvSpPr/>
          <p:nvPr/>
        </p:nvSpPr>
        <p:spPr>
          <a:xfrm>
            <a:off x="548640" y="347472"/>
            <a:ext cx="8686800" cy="27432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D91604"/>
              </a:buClr>
              <a:buSzPts val="1200"/>
              <a:buFont typeface="Arial"/>
              <a:buNone/>
            </a:pPr>
            <a:r>
              <a:rPr b="1" i="0" lang="en-US" sz="1200" u="none" cap="none" strike="noStrike">
                <a:solidFill>
                  <a:srgbClr val="D91604"/>
                </a:solidFill>
                <a:latin typeface="Arial"/>
                <a:ea typeface="Arial"/>
                <a:cs typeface="Arial"/>
                <a:sym typeface="Arial"/>
              </a:rPr>
              <a:t>APPENDIX</a:t>
            </a:r>
            <a:endParaRPr b="0" i="0" sz="1200" u="none" cap="none" strike="noStrike">
              <a:solidFill>
                <a:schemeClr val="dk1"/>
              </a:solidFill>
              <a:latin typeface="Calibri"/>
              <a:ea typeface="Calibri"/>
              <a:cs typeface="Calibri"/>
              <a:sym typeface="Calibri"/>
            </a:endParaRPr>
          </a:p>
        </p:txBody>
      </p:sp>
      <p:sp>
        <p:nvSpPr>
          <p:cNvPr id="470" name="Google Shape;470;p20"/>
          <p:cNvSpPr/>
          <p:nvPr/>
        </p:nvSpPr>
        <p:spPr>
          <a:xfrm>
            <a:off x="548640" y="621792"/>
            <a:ext cx="11064240" cy="566928"/>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332528"/>
              </a:buClr>
              <a:buSzPts val="2500"/>
              <a:buFont typeface="Arial"/>
              <a:buNone/>
            </a:pPr>
            <a:r>
              <a:rPr b="1" i="0" lang="en-US" sz="2500" u="none" cap="none" strike="noStrike">
                <a:solidFill>
                  <a:srgbClr val="332528"/>
                </a:solidFill>
                <a:latin typeface="Arial"/>
                <a:ea typeface="Arial"/>
                <a:cs typeface="Arial"/>
                <a:sym typeface="Arial"/>
              </a:rPr>
              <a:t>A3. API仕様先行型による並行開発（リードタイム短縮）</a:t>
            </a:r>
            <a:endParaRPr b="0" i="0" sz="2500" u="none" cap="none" strike="noStrike">
              <a:solidFill>
                <a:schemeClr val="dk1"/>
              </a:solidFill>
              <a:latin typeface="Calibri"/>
              <a:ea typeface="Calibri"/>
              <a:cs typeface="Calibri"/>
              <a:sym typeface="Calibri"/>
            </a:endParaRPr>
          </a:p>
        </p:txBody>
      </p:sp>
      <p:sp>
        <p:nvSpPr>
          <p:cNvPr id="471" name="Google Shape;471;p20"/>
          <p:cNvSpPr/>
          <p:nvPr/>
        </p:nvSpPr>
        <p:spPr>
          <a:xfrm>
            <a:off x="640080" y="1783080"/>
            <a:ext cx="10927080" cy="868680"/>
          </a:xfrm>
          <a:prstGeom prst="roundRect">
            <a:avLst>
              <a:gd fmla="val 7368" name="adj"/>
            </a:avLst>
          </a:prstGeom>
          <a:solidFill>
            <a:srgbClr val="FDF3F2"/>
          </a:solidFill>
          <a:ln cap="flat" cmpd="sng" w="12700">
            <a:solidFill>
              <a:srgbClr val="F7D7D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2" name="Google Shape;472;p20"/>
          <p:cNvSpPr/>
          <p:nvPr/>
        </p:nvSpPr>
        <p:spPr>
          <a:xfrm>
            <a:off x="914400" y="1783080"/>
            <a:ext cx="640080" cy="86868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2B33F"/>
              </a:buClr>
              <a:buSzPts val="1800"/>
              <a:buFont typeface="Arial"/>
              <a:buNone/>
            </a:pPr>
            <a:r>
              <a:rPr b="1" i="0" lang="en-US" sz="1800" u="none" cap="none" strike="noStrike">
                <a:solidFill>
                  <a:srgbClr val="F2B33F"/>
                </a:solidFill>
                <a:latin typeface="Arial"/>
                <a:ea typeface="Arial"/>
                <a:cs typeface="Arial"/>
                <a:sym typeface="Arial"/>
              </a:rPr>
              <a:t>①</a:t>
            </a:r>
            <a:endParaRPr b="0" i="0" sz="1800" u="none" cap="none" strike="noStrike">
              <a:solidFill>
                <a:schemeClr val="dk1"/>
              </a:solidFill>
              <a:latin typeface="Calibri"/>
              <a:ea typeface="Calibri"/>
              <a:cs typeface="Calibri"/>
              <a:sym typeface="Calibri"/>
            </a:endParaRPr>
          </a:p>
        </p:txBody>
      </p:sp>
      <p:sp>
        <p:nvSpPr>
          <p:cNvPr id="473" name="Google Shape;473;p20"/>
          <p:cNvSpPr/>
          <p:nvPr/>
        </p:nvSpPr>
        <p:spPr>
          <a:xfrm>
            <a:off x="1645920" y="1783080"/>
            <a:ext cx="3566160" cy="86868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332528"/>
              </a:buClr>
              <a:buSzPts val="1450"/>
              <a:buFont typeface="Arial"/>
              <a:buNone/>
            </a:pPr>
            <a:r>
              <a:rPr b="1" i="0" lang="en-US" sz="1450" u="none" cap="none" strike="noStrike">
                <a:solidFill>
                  <a:srgbClr val="332528"/>
                </a:solidFill>
                <a:latin typeface="Arial"/>
                <a:ea typeface="Arial"/>
                <a:cs typeface="Arial"/>
                <a:sym typeface="Arial"/>
              </a:rPr>
              <a:t>API仕様を先に確定</a:t>
            </a:r>
            <a:endParaRPr b="0" i="0" sz="1450" u="none" cap="none" strike="noStrike">
              <a:solidFill>
                <a:schemeClr val="dk1"/>
              </a:solidFill>
              <a:latin typeface="Calibri"/>
              <a:ea typeface="Calibri"/>
              <a:cs typeface="Calibri"/>
              <a:sym typeface="Calibri"/>
            </a:endParaRPr>
          </a:p>
        </p:txBody>
      </p:sp>
      <p:sp>
        <p:nvSpPr>
          <p:cNvPr id="474" name="Google Shape;474;p20"/>
          <p:cNvSpPr/>
          <p:nvPr/>
        </p:nvSpPr>
        <p:spPr>
          <a:xfrm>
            <a:off x="5303520" y="1783080"/>
            <a:ext cx="6035040" cy="86868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96777B"/>
              </a:buClr>
              <a:buSzPts val="1200"/>
              <a:buFont typeface="Arial"/>
              <a:buNone/>
            </a:pPr>
            <a:r>
              <a:rPr b="0" i="0" lang="en-US" sz="1200" u="none" cap="none" strike="noStrike">
                <a:solidFill>
                  <a:srgbClr val="96777B"/>
                </a:solidFill>
                <a:latin typeface="Arial"/>
                <a:ea typeface="Arial"/>
                <a:cs typeface="Arial"/>
                <a:sym typeface="Arial"/>
              </a:rPr>
              <a:t>画面側・サーバー側が共通で参照する仕様を定義</a:t>
            </a:r>
            <a:endParaRPr b="0" i="0" sz="1200" u="none" cap="none" strike="noStrike">
              <a:solidFill>
                <a:schemeClr val="dk1"/>
              </a:solidFill>
              <a:latin typeface="Calibri"/>
              <a:ea typeface="Calibri"/>
              <a:cs typeface="Calibri"/>
              <a:sym typeface="Calibri"/>
            </a:endParaRPr>
          </a:p>
        </p:txBody>
      </p:sp>
      <p:sp>
        <p:nvSpPr>
          <p:cNvPr id="475" name="Google Shape;475;p20"/>
          <p:cNvSpPr/>
          <p:nvPr/>
        </p:nvSpPr>
        <p:spPr>
          <a:xfrm>
            <a:off x="640080" y="2807208"/>
            <a:ext cx="10927080" cy="868680"/>
          </a:xfrm>
          <a:prstGeom prst="roundRect">
            <a:avLst>
              <a:gd fmla="val 7368" name="adj"/>
            </a:avLst>
          </a:prstGeom>
          <a:solidFill>
            <a:srgbClr val="FDF3F2"/>
          </a:solidFill>
          <a:ln cap="flat" cmpd="sng" w="12700">
            <a:solidFill>
              <a:srgbClr val="F7D7D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6" name="Google Shape;476;p20"/>
          <p:cNvSpPr/>
          <p:nvPr/>
        </p:nvSpPr>
        <p:spPr>
          <a:xfrm>
            <a:off x="914400" y="2807208"/>
            <a:ext cx="640080" cy="86868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2B33F"/>
              </a:buClr>
              <a:buSzPts val="1800"/>
              <a:buFont typeface="Arial"/>
              <a:buNone/>
            </a:pPr>
            <a:r>
              <a:rPr b="1" i="0" lang="en-US" sz="1800" u="none" cap="none" strike="noStrike">
                <a:solidFill>
                  <a:srgbClr val="F2B33F"/>
                </a:solidFill>
                <a:latin typeface="Arial"/>
                <a:ea typeface="Arial"/>
                <a:cs typeface="Arial"/>
                <a:sym typeface="Arial"/>
              </a:rPr>
              <a:t>②</a:t>
            </a:r>
            <a:endParaRPr b="0" i="0" sz="1800" u="none" cap="none" strike="noStrike">
              <a:solidFill>
                <a:schemeClr val="dk1"/>
              </a:solidFill>
              <a:latin typeface="Calibri"/>
              <a:ea typeface="Calibri"/>
              <a:cs typeface="Calibri"/>
              <a:sym typeface="Calibri"/>
            </a:endParaRPr>
          </a:p>
        </p:txBody>
      </p:sp>
      <p:sp>
        <p:nvSpPr>
          <p:cNvPr id="477" name="Google Shape;477;p20"/>
          <p:cNvSpPr/>
          <p:nvPr/>
        </p:nvSpPr>
        <p:spPr>
          <a:xfrm>
            <a:off x="1645920" y="2807208"/>
            <a:ext cx="3566160" cy="86868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332528"/>
              </a:buClr>
              <a:buSzPts val="1450"/>
              <a:buFont typeface="Arial"/>
              <a:buNone/>
            </a:pPr>
            <a:r>
              <a:rPr b="1" i="0" lang="en-US" sz="1450" u="none" cap="none" strike="noStrike">
                <a:solidFill>
                  <a:srgbClr val="332528"/>
                </a:solidFill>
                <a:latin typeface="Arial"/>
                <a:ea typeface="Arial"/>
                <a:cs typeface="Arial"/>
                <a:sym typeface="Arial"/>
              </a:rPr>
              <a:t>フロントを先行開発</a:t>
            </a:r>
            <a:endParaRPr b="0" i="0" sz="1450" u="none" cap="none" strike="noStrike">
              <a:solidFill>
                <a:schemeClr val="dk1"/>
              </a:solidFill>
              <a:latin typeface="Calibri"/>
              <a:ea typeface="Calibri"/>
              <a:cs typeface="Calibri"/>
              <a:sym typeface="Calibri"/>
            </a:endParaRPr>
          </a:p>
        </p:txBody>
      </p:sp>
      <p:sp>
        <p:nvSpPr>
          <p:cNvPr id="478" name="Google Shape;478;p20"/>
          <p:cNvSpPr/>
          <p:nvPr/>
        </p:nvSpPr>
        <p:spPr>
          <a:xfrm>
            <a:off x="5303520" y="2807208"/>
            <a:ext cx="6035040" cy="86868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96777B"/>
              </a:buClr>
              <a:buSzPts val="1200"/>
              <a:buFont typeface="Arial"/>
              <a:buNone/>
            </a:pPr>
            <a:r>
              <a:rPr b="0" i="0" lang="en-US" sz="1200" u="none" cap="none" strike="noStrike">
                <a:solidFill>
                  <a:srgbClr val="96777B"/>
                </a:solidFill>
                <a:latin typeface="Arial"/>
                <a:ea typeface="Arial"/>
                <a:cs typeface="Arial"/>
                <a:sym typeface="Arial"/>
              </a:rPr>
              <a:t>モックAPIを利用し、画面・操作を先に実装</a:t>
            </a:r>
            <a:endParaRPr b="0" i="0" sz="1200" u="none" cap="none" strike="noStrike">
              <a:solidFill>
                <a:schemeClr val="dk1"/>
              </a:solidFill>
              <a:latin typeface="Calibri"/>
              <a:ea typeface="Calibri"/>
              <a:cs typeface="Calibri"/>
              <a:sym typeface="Calibri"/>
            </a:endParaRPr>
          </a:p>
        </p:txBody>
      </p:sp>
      <p:sp>
        <p:nvSpPr>
          <p:cNvPr id="479" name="Google Shape;479;p20"/>
          <p:cNvSpPr/>
          <p:nvPr/>
        </p:nvSpPr>
        <p:spPr>
          <a:xfrm>
            <a:off x="640080" y="3831336"/>
            <a:ext cx="10927080" cy="868680"/>
          </a:xfrm>
          <a:prstGeom prst="roundRect">
            <a:avLst>
              <a:gd fmla="val 7368" name="adj"/>
            </a:avLst>
          </a:prstGeom>
          <a:solidFill>
            <a:srgbClr val="FDF3F2"/>
          </a:solidFill>
          <a:ln cap="flat" cmpd="sng" w="12700">
            <a:solidFill>
              <a:srgbClr val="F7D7D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0" name="Google Shape;480;p20"/>
          <p:cNvSpPr/>
          <p:nvPr/>
        </p:nvSpPr>
        <p:spPr>
          <a:xfrm>
            <a:off x="914400" y="3831336"/>
            <a:ext cx="640080" cy="86868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2B33F"/>
              </a:buClr>
              <a:buSzPts val="1800"/>
              <a:buFont typeface="Arial"/>
              <a:buNone/>
            </a:pPr>
            <a:r>
              <a:rPr b="1" i="0" lang="en-US" sz="1800" u="none" cap="none" strike="noStrike">
                <a:solidFill>
                  <a:srgbClr val="F2B33F"/>
                </a:solidFill>
                <a:latin typeface="Arial"/>
                <a:ea typeface="Arial"/>
                <a:cs typeface="Arial"/>
                <a:sym typeface="Arial"/>
              </a:rPr>
              <a:t>③</a:t>
            </a:r>
            <a:endParaRPr b="0" i="0" sz="1800" u="none" cap="none" strike="noStrike">
              <a:solidFill>
                <a:schemeClr val="dk1"/>
              </a:solidFill>
              <a:latin typeface="Calibri"/>
              <a:ea typeface="Calibri"/>
              <a:cs typeface="Calibri"/>
              <a:sym typeface="Calibri"/>
            </a:endParaRPr>
          </a:p>
        </p:txBody>
      </p:sp>
      <p:sp>
        <p:nvSpPr>
          <p:cNvPr id="481" name="Google Shape;481;p20"/>
          <p:cNvSpPr/>
          <p:nvPr/>
        </p:nvSpPr>
        <p:spPr>
          <a:xfrm>
            <a:off x="1645920" y="3831336"/>
            <a:ext cx="3566160" cy="86868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332528"/>
              </a:buClr>
              <a:buSzPts val="1450"/>
              <a:buFont typeface="Arial"/>
              <a:buNone/>
            </a:pPr>
            <a:r>
              <a:rPr b="1" i="0" lang="en-US" sz="1450" u="none" cap="none" strike="noStrike">
                <a:solidFill>
                  <a:srgbClr val="332528"/>
                </a:solidFill>
                <a:latin typeface="Arial"/>
                <a:ea typeface="Arial"/>
                <a:cs typeface="Arial"/>
                <a:sym typeface="Arial"/>
              </a:rPr>
              <a:t>バックエンドを並行開発</a:t>
            </a:r>
            <a:endParaRPr b="0" i="0" sz="1450" u="none" cap="none" strike="noStrike">
              <a:solidFill>
                <a:schemeClr val="dk1"/>
              </a:solidFill>
              <a:latin typeface="Calibri"/>
              <a:ea typeface="Calibri"/>
              <a:cs typeface="Calibri"/>
              <a:sym typeface="Calibri"/>
            </a:endParaRPr>
          </a:p>
        </p:txBody>
      </p:sp>
      <p:sp>
        <p:nvSpPr>
          <p:cNvPr id="482" name="Google Shape;482;p20"/>
          <p:cNvSpPr/>
          <p:nvPr/>
        </p:nvSpPr>
        <p:spPr>
          <a:xfrm>
            <a:off x="5303520" y="3831336"/>
            <a:ext cx="6035040" cy="86868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96777B"/>
              </a:buClr>
              <a:buSzPts val="1200"/>
              <a:buFont typeface="Arial"/>
              <a:buNone/>
            </a:pPr>
            <a:r>
              <a:rPr b="0" i="0" lang="en-US" sz="1200" u="none" cap="none" strike="noStrike">
                <a:solidFill>
                  <a:srgbClr val="96777B"/>
                </a:solidFill>
                <a:latin typeface="Arial"/>
                <a:ea typeface="Arial"/>
                <a:cs typeface="Arial"/>
                <a:sym typeface="Arial"/>
              </a:rPr>
              <a:t>同じAPI仕様に基づき、実API・業務ロジックを実装</a:t>
            </a:r>
            <a:endParaRPr b="0" i="0" sz="1200" u="none" cap="none" strike="noStrike">
              <a:solidFill>
                <a:schemeClr val="dk1"/>
              </a:solidFill>
              <a:latin typeface="Calibri"/>
              <a:ea typeface="Calibri"/>
              <a:cs typeface="Calibri"/>
              <a:sym typeface="Calibri"/>
            </a:endParaRPr>
          </a:p>
        </p:txBody>
      </p:sp>
      <p:sp>
        <p:nvSpPr>
          <p:cNvPr id="483" name="Google Shape;483;p20"/>
          <p:cNvSpPr/>
          <p:nvPr/>
        </p:nvSpPr>
        <p:spPr>
          <a:xfrm>
            <a:off x="640080" y="4855464"/>
            <a:ext cx="10927080" cy="868680"/>
          </a:xfrm>
          <a:prstGeom prst="roundRect">
            <a:avLst>
              <a:gd fmla="val 7368" name="adj"/>
            </a:avLst>
          </a:prstGeom>
          <a:solidFill>
            <a:srgbClr val="FDF3F2"/>
          </a:solidFill>
          <a:ln cap="flat" cmpd="sng" w="12700">
            <a:solidFill>
              <a:srgbClr val="F7D7D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4" name="Google Shape;484;p20"/>
          <p:cNvSpPr/>
          <p:nvPr/>
        </p:nvSpPr>
        <p:spPr>
          <a:xfrm>
            <a:off x="914400" y="4855464"/>
            <a:ext cx="640080" cy="86868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2B33F"/>
              </a:buClr>
              <a:buSzPts val="1800"/>
              <a:buFont typeface="Arial"/>
              <a:buNone/>
            </a:pPr>
            <a:r>
              <a:rPr b="1" i="0" lang="en-US" sz="1800" u="none" cap="none" strike="noStrike">
                <a:solidFill>
                  <a:srgbClr val="F2B33F"/>
                </a:solidFill>
                <a:latin typeface="Arial"/>
                <a:ea typeface="Arial"/>
                <a:cs typeface="Arial"/>
                <a:sym typeface="Arial"/>
              </a:rPr>
              <a:t>④</a:t>
            </a:r>
            <a:endParaRPr b="0" i="0" sz="1800" u="none" cap="none" strike="noStrike">
              <a:solidFill>
                <a:schemeClr val="dk1"/>
              </a:solidFill>
              <a:latin typeface="Calibri"/>
              <a:ea typeface="Calibri"/>
              <a:cs typeface="Calibri"/>
              <a:sym typeface="Calibri"/>
            </a:endParaRPr>
          </a:p>
        </p:txBody>
      </p:sp>
      <p:sp>
        <p:nvSpPr>
          <p:cNvPr id="485" name="Google Shape;485;p20"/>
          <p:cNvSpPr/>
          <p:nvPr/>
        </p:nvSpPr>
        <p:spPr>
          <a:xfrm>
            <a:off x="1645920" y="4855464"/>
            <a:ext cx="3566160" cy="86868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332528"/>
              </a:buClr>
              <a:buSzPts val="1450"/>
              <a:buFont typeface="Arial"/>
              <a:buNone/>
            </a:pPr>
            <a:r>
              <a:rPr b="1" i="0" lang="en-US" sz="1450" u="none" cap="none" strike="noStrike">
                <a:solidFill>
                  <a:srgbClr val="332528"/>
                </a:solidFill>
                <a:latin typeface="Arial"/>
                <a:ea typeface="Arial"/>
                <a:cs typeface="Arial"/>
                <a:sym typeface="Arial"/>
              </a:rPr>
              <a:t>実APIへ切替・結合確認</a:t>
            </a:r>
            <a:endParaRPr b="0" i="0" sz="1450" u="none" cap="none" strike="noStrike">
              <a:solidFill>
                <a:schemeClr val="dk1"/>
              </a:solidFill>
              <a:latin typeface="Calibri"/>
              <a:ea typeface="Calibri"/>
              <a:cs typeface="Calibri"/>
              <a:sym typeface="Calibri"/>
            </a:endParaRPr>
          </a:p>
        </p:txBody>
      </p:sp>
      <p:sp>
        <p:nvSpPr>
          <p:cNvPr id="486" name="Google Shape;486;p20"/>
          <p:cNvSpPr/>
          <p:nvPr/>
        </p:nvSpPr>
        <p:spPr>
          <a:xfrm>
            <a:off x="5303520" y="4855464"/>
            <a:ext cx="6035040" cy="86868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96777B"/>
              </a:buClr>
              <a:buSzPts val="1200"/>
              <a:buFont typeface="Arial"/>
              <a:buNone/>
            </a:pPr>
            <a:r>
              <a:rPr b="0" i="0" lang="en-US" sz="1200" u="none" cap="none" strike="noStrike">
                <a:solidFill>
                  <a:srgbClr val="96777B"/>
                </a:solidFill>
                <a:latin typeface="Arial"/>
                <a:ea typeface="Arial"/>
                <a:cs typeface="Arial"/>
                <a:sym typeface="Arial"/>
              </a:rPr>
              <a:t>接続先を切り替えて結合テストを実施</a:t>
            </a:r>
            <a:endParaRPr b="0" i="0" sz="1200" u="none" cap="none" strike="noStrike">
              <a:solidFill>
                <a:schemeClr val="dk1"/>
              </a:solidFill>
              <a:latin typeface="Calibri"/>
              <a:ea typeface="Calibri"/>
              <a:cs typeface="Calibri"/>
              <a:sym typeface="Calibri"/>
            </a:endParaRPr>
          </a:p>
        </p:txBody>
      </p:sp>
      <p:sp>
        <p:nvSpPr>
          <p:cNvPr id="487" name="Google Shape;487;p20"/>
          <p:cNvSpPr/>
          <p:nvPr/>
        </p:nvSpPr>
        <p:spPr>
          <a:xfrm>
            <a:off x="548640" y="6144768"/>
            <a:ext cx="11064240" cy="457200"/>
          </a:xfrm>
          <a:prstGeom prst="rect">
            <a:avLst/>
          </a:prstGeom>
          <a:solidFill>
            <a:srgbClr val="FDF3F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1D0D"/>
              </a:buClr>
              <a:buSzPts val="1250"/>
              <a:buFont typeface="Arial"/>
              <a:buNone/>
            </a:pPr>
            <a:r>
              <a:rPr b="1" i="0" lang="en-US" sz="1250" u="none" cap="none" strike="noStrike">
                <a:solidFill>
                  <a:srgbClr val="FF1D0D"/>
                </a:solidFill>
                <a:latin typeface="Arial"/>
                <a:ea typeface="Arial"/>
                <a:cs typeface="Arial"/>
                <a:sym typeface="Arial"/>
              </a:rPr>
              <a:t>画面側の「待ち時間」と手戻りを削減し、短納期開発を実現します</a:t>
            </a:r>
            <a:endParaRPr b="0" i="0" sz="1250" u="none" cap="none" strike="noStrike">
              <a:solidFill>
                <a:schemeClr val="dk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92" name="Shape 492"/>
        <p:cNvGrpSpPr/>
        <p:nvPr/>
      </p:nvGrpSpPr>
      <p:grpSpPr>
        <a:xfrm>
          <a:off x="0" y="0"/>
          <a:ext cx="0" cy="0"/>
          <a:chOff x="0" y="0"/>
          <a:chExt cx="0" cy="0"/>
        </a:xfrm>
      </p:grpSpPr>
      <p:sp>
        <p:nvSpPr>
          <p:cNvPr id="493" name="Google Shape;493;p21"/>
          <p:cNvSpPr/>
          <p:nvPr/>
        </p:nvSpPr>
        <p:spPr>
          <a:xfrm>
            <a:off x="11503152" y="6473952"/>
            <a:ext cx="457200" cy="274320"/>
          </a:xfrm>
          <a:prstGeom prst="rect">
            <a:avLst/>
          </a:prstGeom>
          <a:noFill/>
          <a:ln>
            <a:noFill/>
          </a:ln>
        </p:spPr>
        <p:txBody>
          <a:bodyPr anchorCtr="0" anchor="ctr" bIns="0" lIns="0" spcFirstLastPara="1" rIns="0" wrap="square" tIns="0">
            <a:noAutofit/>
          </a:bodyPr>
          <a:lstStyle/>
          <a:p>
            <a:pPr indent="0" lvl="0" marL="0" marR="0" rtl="0" algn="r">
              <a:lnSpc>
                <a:spcPct val="100000"/>
              </a:lnSpc>
              <a:spcBef>
                <a:spcPts val="0"/>
              </a:spcBef>
              <a:spcAft>
                <a:spcPts val="0"/>
              </a:spcAft>
              <a:buClr>
                <a:srgbClr val="96777B"/>
              </a:buClr>
              <a:buSzPts val="1000"/>
              <a:buFont typeface="Arial"/>
              <a:buNone/>
            </a:pPr>
            <a:r>
              <a:rPr b="0" i="0" lang="en-US" sz="1000" u="none" cap="none" strike="noStrike">
                <a:solidFill>
                  <a:srgbClr val="96777B"/>
                </a:solidFill>
                <a:latin typeface="Arial"/>
                <a:ea typeface="Arial"/>
                <a:cs typeface="Arial"/>
                <a:sym typeface="Arial"/>
              </a:rPr>
              <a:t>21</a:t>
            </a:r>
            <a:endParaRPr b="0" i="0" sz="1000" u="none" cap="none" strike="noStrike">
              <a:solidFill>
                <a:schemeClr val="dk1"/>
              </a:solidFill>
              <a:latin typeface="Calibri"/>
              <a:ea typeface="Calibri"/>
              <a:cs typeface="Calibri"/>
              <a:sym typeface="Calibri"/>
            </a:endParaRPr>
          </a:p>
        </p:txBody>
      </p:sp>
      <p:pic>
        <p:nvPicPr>
          <p:cNvPr descr="/home/claude/logo.png" id="494" name="Google Shape;494;p21"/>
          <p:cNvPicPr preferRelativeResize="0"/>
          <p:nvPr/>
        </p:nvPicPr>
        <p:blipFill rotWithShape="1">
          <a:blip r:embed="rId3">
            <a:alphaModFix/>
          </a:blip>
          <a:srcRect b="0" l="0" r="0" t="0"/>
          <a:stretch/>
        </p:blipFill>
        <p:spPr>
          <a:xfrm>
            <a:off x="11274552" y="274320"/>
            <a:ext cx="402336" cy="402336"/>
          </a:xfrm>
          <a:prstGeom prst="rect">
            <a:avLst/>
          </a:prstGeom>
          <a:noFill/>
          <a:ln>
            <a:noFill/>
          </a:ln>
        </p:spPr>
      </p:pic>
      <p:sp>
        <p:nvSpPr>
          <p:cNvPr id="495" name="Google Shape;495;p21"/>
          <p:cNvSpPr/>
          <p:nvPr/>
        </p:nvSpPr>
        <p:spPr>
          <a:xfrm>
            <a:off x="548640" y="347472"/>
            <a:ext cx="8686800" cy="27432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D91604"/>
              </a:buClr>
              <a:buSzPts val="1200"/>
              <a:buFont typeface="Arial"/>
              <a:buNone/>
            </a:pPr>
            <a:r>
              <a:rPr b="1" i="0" lang="en-US" sz="1200" u="none" cap="none" strike="noStrike">
                <a:solidFill>
                  <a:srgbClr val="D91604"/>
                </a:solidFill>
                <a:latin typeface="Arial"/>
                <a:ea typeface="Arial"/>
                <a:cs typeface="Arial"/>
                <a:sym typeface="Arial"/>
              </a:rPr>
              <a:t>APPENDIX</a:t>
            </a:r>
            <a:endParaRPr b="0" i="0" sz="1200" u="none" cap="none" strike="noStrike">
              <a:solidFill>
                <a:schemeClr val="dk1"/>
              </a:solidFill>
              <a:latin typeface="Calibri"/>
              <a:ea typeface="Calibri"/>
              <a:cs typeface="Calibri"/>
              <a:sym typeface="Calibri"/>
            </a:endParaRPr>
          </a:p>
        </p:txBody>
      </p:sp>
      <p:sp>
        <p:nvSpPr>
          <p:cNvPr id="496" name="Google Shape;496;p21"/>
          <p:cNvSpPr/>
          <p:nvPr/>
        </p:nvSpPr>
        <p:spPr>
          <a:xfrm>
            <a:off x="548640" y="621792"/>
            <a:ext cx="11064240" cy="566928"/>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332528"/>
              </a:buClr>
              <a:buSzPts val="2500"/>
              <a:buFont typeface="Arial"/>
              <a:buNone/>
            </a:pPr>
            <a:r>
              <a:rPr b="1" i="0" lang="en-US" sz="2500" u="none" cap="none" strike="noStrike">
                <a:solidFill>
                  <a:srgbClr val="332528"/>
                </a:solidFill>
                <a:latin typeface="Arial"/>
                <a:ea typeface="Arial"/>
                <a:cs typeface="Arial"/>
                <a:sym typeface="Arial"/>
              </a:rPr>
              <a:t>A4. セキュリティ・ガバナンス（AI利用時のデータ管理方針）</a:t>
            </a:r>
            <a:endParaRPr b="0" i="0" sz="2500" u="none" cap="none" strike="noStrike">
              <a:solidFill>
                <a:schemeClr val="dk1"/>
              </a:solidFill>
              <a:latin typeface="Calibri"/>
              <a:ea typeface="Calibri"/>
              <a:cs typeface="Calibri"/>
              <a:sym typeface="Calibri"/>
            </a:endParaRPr>
          </a:p>
        </p:txBody>
      </p:sp>
      <p:graphicFrame>
        <p:nvGraphicFramePr>
          <p:cNvPr id="497" name="Google Shape;497;p21"/>
          <p:cNvGraphicFramePr/>
          <p:nvPr/>
        </p:nvGraphicFramePr>
        <p:xfrm>
          <a:off x="548640" y="1737360"/>
          <a:ext cx="3000000" cy="3000000"/>
        </p:xfrm>
        <a:graphic>
          <a:graphicData uri="http://schemas.openxmlformats.org/drawingml/2006/table">
            <a:tbl>
              <a:tblPr>
                <a:noFill/>
                <a:tableStyleId>{85E9B1CC-8F7C-4545-B2C8-5D440617E8CA}</a:tableStyleId>
              </a:tblPr>
              <a:tblGrid>
                <a:gridCol w="2651750"/>
                <a:gridCol w="8412475"/>
              </a:tblGrid>
              <a:tr h="658375">
                <a:tc>
                  <a:txBody>
                    <a:bodyPr/>
                    <a:lstStyle/>
                    <a:p>
                      <a:pPr indent="0" lvl="0" marL="0" marR="0" rtl="0" algn="l">
                        <a:lnSpc>
                          <a:spcPct val="100000"/>
                        </a:lnSpc>
                        <a:spcBef>
                          <a:spcPts val="0"/>
                        </a:spcBef>
                        <a:spcAft>
                          <a:spcPts val="0"/>
                        </a:spcAft>
                        <a:buClr>
                          <a:srgbClr val="FFFFFF"/>
                        </a:buClr>
                        <a:buSzPts val="1200"/>
                        <a:buFont typeface="Arial"/>
                        <a:buNone/>
                      </a:pPr>
                      <a:r>
                        <a:rPr b="1" lang="en-US" sz="1200" u="none" cap="none" strike="noStrike">
                          <a:solidFill>
                            <a:srgbClr val="FFFFFF"/>
                          </a:solidFill>
                          <a:latin typeface="Arial"/>
                          <a:ea typeface="Arial"/>
                          <a:cs typeface="Arial"/>
                          <a:sym typeface="Arial"/>
                        </a:rPr>
                        <a:t>データ分類</a:t>
                      </a:r>
                      <a:endParaRPr sz="1200" u="none" cap="none" strike="noStrike">
                        <a:latin typeface="Arial"/>
                        <a:ea typeface="Arial"/>
                        <a:cs typeface="Arial"/>
                        <a:sym typeface="Arial"/>
                      </a:endParaRPr>
                    </a:p>
                  </a:txBody>
                  <a:tcPr marT="73150" marB="73150" marR="73150" marL="73150" anchor="ctr">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FF1D0D"/>
                    </a:solidFill>
                  </a:tcPr>
                </a:tc>
                <a:tc>
                  <a:txBody>
                    <a:bodyPr/>
                    <a:lstStyle/>
                    <a:p>
                      <a:pPr indent="0" lvl="0" marL="0" marR="0" rtl="0" algn="l">
                        <a:lnSpc>
                          <a:spcPct val="100000"/>
                        </a:lnSpc>
                        <a:spcBef>
                          <a:spcPts val="0"/>
                        </a:spcBef>
                        <a:spcAft>
                          <a:spcPts val="0"/>
                        </a:spcAft>
                        <a:buClr>
                          <a:srgbClr val="332528"/>
                        </a:buClr>
                        <a:buSzPts val="1200"/>
                        <a:buFont typeface="Arial"/>
                        <a:buNone/>
                      </a:pPr>
                      <a:r>
                        <a:rPr lang="en-US" sz="1200" u="none" cap="none" strike="noStrike">
                          <a:solidFill>
                            <a:srgbClr val="332528"/>
                          </a:solidFill>
                          <a:latin typeface="Arial"/>
                          <a:ea typeface="Arial"/>
                          <a:cs typeface="Arial"/>
                          <a:sym typeface="Arial"/>
                        </a:rPr>
                        <a:t>AIに投入可能な情報／匿名化が必要な情報／投入禁止情報を事前に分類</a:t>
                      </a:r>
                      <a:endParaRPr sz="1200" u="none" cap="none" strike="noStrike">
                        <a:latin typeface="Arial"/>
                        <a:ea typeface="Arial"/>
                        <a:cs typeface="Arial"/>
                        <a:sym typeface="Arial"/>
                      </a:endParaRPr>
                    </a:p>
                  </a:txBody>
                  <a:tcPr marT="73150" marB="73150" marR="73150" marL="73150" anchor="ctr">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FDF3F2"/>
                    </a:solidFill>
                  </a:tcPr>
                </a:tc>
              </a:tr>
              <a:tr h="658375">
                <a:tc>
                  <a:txBody>
                    <a:bodyPr/>
                    <a:lstStyle/>
                    <a:p>
                      <a:pPr indent="0" lvl="0" marL="0" marR="0" rtl="0" algn="l">
                        <a:lnSpc>
                          <a:spcPct val="100000"/>
                        </a:lnSpc>
                        <a:spcBef>
                          <a:spcPts val="0"/>
                        </a:spcBef>
                        <a:spcAft>
                          <a:spcPts val="0"/>
                        </a:spcAft>
                        <a:buClr>
                          <a:srgbClr val="FFFFFF"/>
                        </a:buClr>
                        <a:buSzPts val="1200"/>
                        <a:buFont typeface="Arial"/>
                        <a:buNone/>
                      </a:pPr>
                      <a:r>
                        <a:rPr b="1" lang="en-US" sz="1200" u="none" cap="none" strike="noStrike">
                          <a:solidFill>
                            <a:srgbClr val="FFFFFF"/>
                          </a:solidFill>
                          <a:latin typeface="Arial"/>
                          <a:ea typeface="Arial"/>
                          <a:cs typeface="Arial"/>
                          <a:sym typeface="Arial"/>
                        </a:rPr>
                        <a:t>個人情報・決済情報</a:t>
                      </a:r>
                      <a:endParaRPr sz="1200" u="none" cap="none" strike="noStrike">
                        <a:latin typeface="Arial"/>
                        <a:ea typeface="Arial"/>
                        <a:cs typeface="Arial"/>
                        <a:sym typeface="Arial"/>
                      </a:endParaRPr>
                    </a:p>
                  </a:txBody>
                  <a:tcPr marT="73150" marB="73150" marR="73150" marL="73150" anchor="ctr">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FF1D0D"/>
                    </a:solidFill>
                  </a:tcPr>
                </a:tc>
                <a:tc>
                  <a:txBody>
                    <a:bodyPr/>
                    <a:lstStyle/>
                    <a:p>
                      <a:pPr indent="0" lvl="0" marL="0" marR="0" rtl="0" algn="l">
                        <a:lnSpc>
                          <a:spcPct val="100000"/>
                        </a:lnSpc>
                        <a:spcBef>
                          <a:spcPts val="0"/>
                        </a:spcBef>
                        <a:spcAft>
                          <a:spcPts val="0"/>
                        </a:spcAft>
                        <a:buClr>
                          <a:srgbClr val="332528"/>
                        </a:buClr>
                        <a:buSzPts val="1200"/>
                        <a:buFont typeface="Arial"/>
                        <a:buNone/>
                      </a:pPr>
                      <a:r>
                        <a:rPr lang="en-US" sz="1200" u="none" cap="none" strike="noStrike">
                          <a:solidFill>
                            <a:srgbClr val="332528"/>
                          </a:solidFill>
                          <a:latin typeface="Arial"/>
                          <a:ea typeface="Arial"/>
                          <a:cs typeface="Arial"/>
                          <a:sym typeface="Arial"/>
                        </a:rPr>
                        <a:t>原則として公開型AIには投入せず、必要に応じて匿名化・マスキングを実施</a:t>
                      </a:r>
                      <a:endParaRPr sz="1200" u="none" cap="none" strike="noStrike">
                        <a:latin typeface="Arial"/>
                        <a:ea typeface="Arial"/>
                        <a:cs typeface="Arial"/>
                        <a:sym typeface="Arial"/>
                      </a:endParaRPr>
                    </a:p>
                  </a:txBody>
                  <a:tcPr marT="73150" marB="73150" marR="73150" marL="73150" anchor="ctr">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FDF3F2"/>
                    </a:solidFill>
                  </a:tcPr>
                </a:tc>
              </a:tr>
              <a:tr h="658375">
                <a:tc>
                  <a:txBody>
                    <a:bodyPr/>
                    <a:lstStyle/>
                    <a:p>
                      <a:pPr indent="0" lvl="0" marL="0" marR="0" rtl="0" algn="l">
                        <a:lnSpc>
                          <a:spcPct val="100000"/>
                        </a:lnSpc>
                        <a:spcBef>
                          <a:spcPts val="0"/>
                        </a:spcBef>
                        <a:spcAft>
                          <a:spcPts val="0"/>
                        </a:spcAft>
                        <a:buClr>
                          <a:srgbClr val="FFFFFF"/>
                        </a:buClr>
                        <a:buSzPts val="1200"/>
                        <a:buFont typeface="Arial"/>
                        <a:buNone/>
                      </a:pPr>
                      <a:r>
                        <a:rPr b="1" lang="en-US" sz="1200" u="none" cap="none" strike="noStrike">
                          <a:solidFill>
                            <a:srgbClr val="FFFFFF"/>
                          </a:solidFill>
                          <a:latin typeface="Arial"/>
                          <a:ea typeface="Arial"/>
                          <a:cs typeface="Arial"/>
                          <a:sym typeface="Arial"/>
                        </a:rPr>
                        <a:t>AI利用環境</a:t>
                      </a:r>
                      <a:endParaRPr sz="1200" u="none" cap="none" strike="noStrike">
                        <a:latin typeface="Arial"/>
                        <a:ea typeface="Arial"/>
                        <a:cs typeface="Arial"/>
                        <a:sym typeface="Arial"/>
                      </a:endParaRPr>
                    </a:p>
                  </a:txBody>
                  <a:tcPr marT="73150" marB="73150" marR="73150" marL="73150" anchor="ctr">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FF1D0D"/>
                    </a:solidFill>
                  </a:tcPr>
                </a:tc>
                <a:tc>
                  <a:txBody>
                    <a:bodyPr/>
                    <a:lstStyle/>
                    <a:p>
                      <a:pPr indent="0" lvl="0" marL="0" marR="0" rtl="0" algn="l">
                        <a:lnSpc>
                          <a:spcPct val="100000"/>
                        </a:lnSpc>
                        <a:spcBef>
                          <a:spcPts val="0"/>
                        </a:spcBef>
                        <a:spcAft>
                          <a:spcPts val="0"/>
                        </a:spcAft>
                        <a:buClr>
                          <a:srgbClr val="332528"/>
                        </a:buClr>
                        <a:buSzPts val="1200"/>
                        <a:buFont typeface="Arial"/>
                        <a:buNone/>
                      </a:pPr>
                      <a:r>
                        <a:rPr lang="en-US" sz="1200" u="none" cap="none" strike="noStrike">
                          <a:solidFill>
                            <a:srgbClr val="332528"/>
                          </a:solidFill>
                          <a:latin typeface="Arial"/>
                          <a:ea typeface="Arial"/>
                          <a:cs typeface="Arial"/>
                          <a:sym typeface="Arial"/>
                        </a:rPr>
                        <a:t>機密性の高い情報は、承認済み環境または閉域・専用環境での利用を検討</a:t>
                      </a:r>
                      <a:endParaRPr sz="1200" u="none" cap="none" strike="noStrike">
                        <a:latin typeface="Arial"/>
                        <a:ea typeface="Arial"/>
                        <a:cs typeface="Arial"/>
                        <a:sym typeface="Arial"/>
                      </a:endParaRPr>
                    </a:p>
                  </a:txBody>
                  <a:tcPr marT="73150" marB="73150" marR="73150" marL="73150" anchor="ctr">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FDF3F2"/>
                    </a:solidFill>
                  </a:tcPr>
                </a:tc>
              </a:tr>
              <a:tr h="658375">
                <a:tc>
                  <a:txBody>
                    <a:bodyPr/>
                    <a:lstStyle/>
                    <a:p>
                      <a:pPr indent="0" lvl="0" marL="0" marR="0" rtl="0" algn="l">
                        <a:lnSpc>
                          <a:spcPct val="100000"/>
                        </a:lnSpc>
                        <a:spcBef>
                          <a:spcPts val="0"/>
                        </a:spcBef>
                        <a:spcAft>
                          <a:spcPts val="0"/>
                        </a:spcAft>
                        <a:buClr>
                          <a:srgbClr val="FFFFFF"/>
                        </a:buClr>
                        <a:buSzPts val="1200"/>
                        <a:buFont typeface="Arial"/>
                        <a:buNone/>
                      </a:pPr>
                      <a:r>
                        <a:rPr b="1" lang="en-US" sz="1200" u="none" cap="none" strike="noStrike">
                          <a:solidFill>
                            <a:srgbClr val="FFFFFF"/>
                          </a:solidFill>
                          <a:latin typeface="Arial"/>
                          <a:ea typeface="Arial"/>
                          <a:cs typeface="Arial"/>
                          <a:sym typeface="Arial"/>
                        </a:rPr>
                        <a:t>AI出力の確認</a:t>
                      </a:r>
                      <a:endParaRPr sz="1200" u="none" cap="none" strike="noStrike">
                        <a:latin typeface="Arial"/>
                        <a:ea typeface="Arial"/>
                        <a:cs typeface="Arial"/>
                        <a:sym typeface="Arial"/>
                      </a:endParaRPr>
                    </a:p>
                  </a:txBody>
                  <a:tcPr marT="73150" marB="73150" marR="73150" marL="73150" anchor="ctr">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FF1D0D"/>
                    </a:solidFill>
                  </a:tcPr>
                </a:tc>
                <a:tc>
                  <a:txBody>
                    <a:bodyPr/>
                    <a:lstStyle/>
                    <a:p>
                      <a:pPr indent="0" lvl="0" marL="0" marR="0" rtl="0" algn="l">
                        <a:lnSpc>
                          <a:spcPct val="100000"/>
                        </a:lnSpc>
                        <a:spcBef>
                          <a:spcPts val="0"/>
                        </a:spcBef>
                        <a:spcAft>
                          <a:spcPts val="0"/>
                        </a:spcAft>
                        <a:buClr>
                          <a:srgbClr val="332528"/>
                        </a:buClr>
                        <a:buSzPts val="1200"/>
                        <a:buFont typeface="Arial"/>
                        <a:buNone/>
                      </a:pPr>
                      <a:r>
                        <a:rPr lang="en-US" sz="1200" u="none" cap="none" strike="noStrike">
                          <a:solidFill>
                            <a:srgbClr val="332528"/>
                          </a:solidFill>
                          <a:latin typeface="Arial"/>
                          <a:ea typeface="Arial"/>
                          <a:cs typeface="Arial"/>
                          <a:sym typeface="Arial"/>
                        </a:rPr>
                        <a:t>AIが生成したコード・資料は、人間がレビューしたうえで使用</a:t>
                      </a:r>
                      <a:endParaRPr sz="1200" u="none" cap="none" strike="noStrike">
                        <a:latin typeface="Arial"/>
                        <a:ea typeface="Arial"/>
                        <a:cs typeface="Arial"/>
                        <a:sym typeface="Arial"/>
                      </a:endParaRPr>
                    </a:p>
                  </a:txBody>
                  <a:tcPr marT="73150" marB="73150" marR="73150" marL="73150" anchor="ctr">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FDF3F2"/>
                    </a:solidFill>
                  </a:tcPr>
                </a:tc>
              </a:tr>
              <a:tr h="658375">
                <a:tc>
                  <a:txBody>
                    <a:bodyPr/>
                    <a:lstStyle/>
                    <a:p>
                      <a:pPr indent="0" lvl="0" marL="0" marR="0" rtl="0" algn="l">
                        <a:lnSpc>
                          <a:spcPct val="100000"/>
                        </a:lnSpc>
                        <a:spcBef>
                          <a:spcPts val="0"/>
                        </a:spcBef>
                        <a:spcAft>
                          <a:spcPts val="0"/>
                        </a:spcAft>
                        <a:buClr>
                          <a:srgbClr val="FFFFFF"/>
                        </a:buClr>
                        <a:buSzPts val="1200"/>
                        <a:buFont typeface="Arial"/>
                        <a:buNone/>
                      </a:pPr>
                      <a:r>
                        <a:rPr b="1" lang="en-US" sz="1200" u="none" cap="none" strike="noStrike">
                          <a:solidFill>
                            <a:srgbClr val="FFFFFF"/>
                          </a:solidFill>
                          <a:latin typeface="Arial"/>
                          <a:ea typeface="Arial"/>
                          <a:cs typeface="Arial"/>
                          <a:sym typeface="Arial"/>
                        </a:rPr>
                        <a:t>知的財産・ライセンス</a:t>
                      </a:r>
                      <a:endParaRPr sz="1200" u="none" cap="none" strike="noStrike">
                        <a:latin typeface="Arial"/>
                        <a:ea typeface="Arial"/>
                        <a:cs typeface="Arial"/>
                        <a:sym typeface="Arial"/>
                      </a:endParaRPr>
                    </a:p>
                  </a:txBody>
                  <a:tcPr marT="73150" marB="73150" marR="73150" marL="73150" anchor="ctr">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FF1D0D"/>
                    </a:solidFill>
                  </a:tcPr>
                </a:tc>
                <a:tc>
                  <a:txBody>
                    <a:bodyPr/>
                    <a:lstStyle/>
                    <a:p>
                      <a:pPr indent="0" lvl="0" marL="0" marR="0" rtl="0" algn="l">
                        <a:lnSpc>
                          <a:spcPct val="100000"/>
                        </a:lnSpc>
                        <a:spcBef>
                          <a:spcPts val="0"/>
                        </a:spcBef>
                        <a:spcAft>
                          <a:spcPts val="0"/>
                        </a:spcAft>
                        <a:buClr>
                          <a:srgbClr val="332528"/>
                        </a:buClr>
                        <a:buSzPts val="1200"/>
                        <a:buFont typeface="Arial"/>
                        <a:buNone/>
                      </a:pPr>
                      <a:r>
                        <a:rPr lang="en-US" sz="1200" u="none" cap="none" strike="noStrike">
                          <a:solidFill>
                            <a:srgbClr val="332528"/>
                          </a:solidFill>
                          <a:latin typeface="Arial"/>
                          <a:ea typeface="Arial"/>
                          <a:cs typeface="Arial"/>
                          <a:sym typeface="Arial"/>
                        </a:rPr>
                        <a:t>AI生成物について、第三者権利・ライセンスリスクを確認</a:t>
                      </a:r>
                      <a:endParaRPr sz="1200" u="none" cap="none" strike="noStrike">
                        <a:latin typeface="Arial"/>
                        <a:ea typeface="Arial"/>
                        <a:cs typeface="Arial"/>
                        <a:sym typeface="Arial"/>
                      </a:endParaRPr>
                    </a:p>
                  </a:txBody>
                  <a:tcPr marT="73150" marB="73150" marR="73150" marL="73150" anchor="ctr">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FDF3F2"/>
                    </a:solidFill>
                  </a:tcPr>
                </a:tc>
              </a:tr>
              <a:tr h="658375">
                <a:tc>
                  <a:txBody>
                    <a:bodyPr/>
                    <a:lstStyle/>
                    <a:p>
                      <a:pPr indent="0" lvl="0" marL="0" marR="0" rtl="0" algn="l">
                        <a:lnSpc>
                          <a:spcPct val="100000"/>
                        </a:lnSpc>
                        <a:spcBef>
                          <a:spcPts val="0"/>
                        </a:spcBef>
                        <a:spcAft>
                          <a:spcPts val="0"/>
                        </a:spcAft>
                        <a:buClr>
                          <a:srgbClr val="FFFFFF"/>
                        </a:buClr>
                        <a:buSzPts val="1200"/>
                        <a:buFont typeface="Arial"/>
                        <a:buNone/>
                      </a:pPr>
                      <a:r>
                        <a:rPr b="1" lang="en-US" sz="1200" u="none" cap="none" strike="noStrike">
                          <a:solidFill>
                            <a:srgbClr val="FFFFFF"/>
                          </a:solidFill>
                          <a:latin typeface="Arial"/>
                          <a:ea typeface="Arial"/>
                          <a:cs typeface="Arial"/>
                          <a:sym typeface="Arial"/>
                        </a:rPr>
                        <a:t>履歴・監査</a:t>
                      </a:r>
                      <a:endParaRPr sz="1200" u="none" cap="none" strike="noStrike">
                        <a:latin typeface="Arial"/>
                        <a:ea typeface="Arial"/>
                        <a:cs typeface="Arial"/>
                        <a:sym typeface="Arial"/>
                      </a:endParaRPr>
                    </a:p>
                  </a:txBody>
                  <a:tcPr marT="73150" marB="73150" marR="73150" marL="73150" anchor="ctr">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FF1D0D"/>
                    </a:solidFill>
                  </a:tcPr>
                </a:tc>
                <a:tc>
                  <a:txBody>
                    <a:bodyPr/>
                    <a:lstStyle/>
                    <a:p>
                      <a:pPr indent="0" lvl="0" marL="0" marR="0" rtl="0" algn="l">
                        <a:lnSpc>
                          <a:spcPct val="100000"/>
                        </a:lnSpc>
                        <a:spcBef>
                          <a:spcPts val="0"/>
                        </a:spcBef>
                        <a:spcAft>
                          <a:spcPts val="0"/>
                        </a:spcAft>
                        <a:buClr>
                          <a:srgbClr val="332528"/>
                        </a:buClr>
                        <a:buSzPts val="1200"/>
                        <a:buFont typeface="Arial"/>
                        <a:buNone/>
                      </a:pPr>
                      <a:r>
                        <a:rPr lang="en-US" sz="1200" u="none" cap="none" strike="noStrike">
                          <a:solidFill>
                            <a:srgbClr val="332528"/>
                          </a:solidFill>
                          <a:latin typeface="Arial"/>
                          <a:ea typeface="Arial"/>
                          <a:cs typeface="Arial"/>
                          <a:sym typeface="Arial"/>
                        </a:rPr>
                        <a:t>利用目的、入力情報、出力結果、レビュー結果を記録し、後から確認可能に</a:t>
                      </a:r>
                      <a:endParaRPr sz="1200" u="none" cap="none" strike="noStrike">
                        <a:latin typeface="Arial"/>
                        <a:ea typeface="Arial"/>
                        <a:cs typeface="Arial"/>
                        <a:sym typeface="Arial"/>
                      </a:endParaRPr>
                    </a:p>
                  </a:txBody>
                  <a:tcPr marT="73150" marB="73150" marR="73150" marL="73150" anchor="ctr">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FDF3F2"/>
                    </a:solidFill>
                  </a:tcPr>
                </a:tc>
              </a:tr>
            </a:tbl>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02" name="Shape 502"/>
        <p:cNvGrpSpPr/>
        <p:nvPr/>
      </p:nvGrpSpPr>
      <p:grpSpPr>
        <a:xfrm>
          <a:off x="0" y="0"/>
          <a:ext cx="0" cy="0"/>
          <a:chOff x="0" y="0"/>
          <a:chExt cx="0" cy="0"/>
        </a:xfrm>
      </p:grpSpPr>
      <p:sp>
        <p:nvSpPr>
          <p:cNvPr id="503" name="Google Shape;503;p22"/>
          <p:cNvSpPr/>
          <p:nvPr/>
        </p:nvSpPr>
        <p:spPr>
          <a:xfrm>
            <a:off x="11503152" y="6473952"/>
            <a:ext cx="457200" cy="274320"/>
          </a:xfrm>
          <a:prstGeom prst="rect">
            <a:avLst/>
          </a:prstGeom>
          <a:noFill/>
          <a:ln>
            <a:noFill/>
          </a:ln>
        </p:spPr>
        <p:txBody>
          <a:bodyPr anchorCtr="0" anchor="ctr" bIns="0" lIns="0" spcFirstLastPara="1" rIns="0" wrap="square" tIns="0">
            <a:noAutofit/>
          </a:bodyPr>
          <a:lstStyle/>
          <a:p>
            <a:pPr indent="0" lvl="0" marL="0" marR="0" rtl="0" algn="r">
              <a:lnSpc>
                <a:spcPct val="100000"/>
              </a:lnSpc>
              <a:spcBef>
                <a:spcPts val="0"/>
              </a:spcBef>
              <a:spcAft>
                <a:spcPts val="0"/>
              </a:spcAft>
              <a:buClr>
                <a:srgbClr val="96777B"/>
              </a:buClr>
              <a:buSzPts val="1000"/>
              <a:buFont typeface="Arial"/>
              <a:buNone/>
            </a:pPr>
            <a:r>
              <a:rPr b="0" i="0" lang="en-US" sz="1000" u="none" cap="none" strike="noStrike">
                <a:solidFill>
                  <a:srgbClr val="96777B"/>
                </a:solidFill>
                <a:latin typeface="Arial"/>
                <a:ea typeface="Arial"/>
                <a:cs typeface="Arial"/>
                <a:sym typeface="Arial"/>
              </a:rPr>
              <a:t>22</a:t>
            </a:r>
            <a:endParaRPr b="0" i="0" sz="1000" u="none" cap="none" strike="noStrike">
              <a:solidFill>
                <a:schemeClr val="dk1"/>
              </a:solidFill>
              <a:latin typeface="Calibri"/>
              <a:ea typeface="Calibri"/>
              <a:cs typeface="Calibri"/>
              <a:sym typeface="Calibri"/>
            </a:endParaRPr>
          </a:p>
        </p:txBody>
      </p:sp>
      <p:pic>
        <p:nvPicPr>
          <p:cNvPr descr="/home/claude/logo.png" id="504" name="Google Shape;504;p22"/>
          <p:cNvPicPr preferRelativeResize="0"/>
          <p:nvPr/>
        </p:nvPicPr>
        <p:blipFill rotWithShape="1">
          <a:blip r:embed="rId3">
            <a:alphaModFix/>
          </a:blip>
          <a:srcRect b="0" l="0" r="0" t="0"/>
          <a:stretch/>
        </p:blipFill>
        <p:spPr>
          <a:xfrm>
            <a:off x="11274552" y="274320"/>
            <a:ext cx="402336" cy="402336"/>
          </a:xfrm>
          <a:prstGeom prst="rect">
            <a:avLst/>
          </a:prstGeom>
          <a:noFill/>
          <a:ln>
            <a:noFill/>
          </a:ln>
        </p:spPr>
      </p:pic>
      <p:sp>
        <p:nvSpPr>
          <p:cNvPr id="505" name="Google Shape;505;p22"/>
          <p:cNvSpPr/>
          <p:nvPr/>
        </p:nvSpPr>
        <p:spPr>
          <a:xfrm>
            <a:off x="548640" y="347472"/>
            <a:ext cx="8686800" cy="27432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D91604"/>
              </a:buClr>
              <a:buSzPts val="1200"/>
              <a:buFont typeface="Arial"/>
              <a:buNone/>
            </a:pPr>
            <a:r>
              <a:rPr b="1" i="0" lang="en-US" sz="1200" u="none" cap="none" strike="noStrike">
                <a:solidFill>
                  <a:srgbClr val="D91604"/>
                </a:solidFill>
                <a:latin typeface="Arial"/>
                <a:ea typeface="Arial"/>
                <a:cs typeface="Arial"/>
                <a:sym typeface="Arial"/>
              </a:rPr>
              <a:t>APPENDIX</a:t>
            </a:r>
            <a:endParaRPr b="0" i="0" sz="1200" u="none" cap="none" strike="noStrike">
              <a:solidFill>
                <a:schemeClr val="dk1"/>
              </a:solidFill>
              <a:latin typeface="Calibri"/>
              <a:ea typeface="Calibri"/>
              <a:cs typeface="Calibri"/>
              <a:sym typeface="Calibri"/>
            </a:endParaRPr>
          </a:p>
        </p:txBody>
      </p:sp>
      <p:sp>
        <p:nvSpPr>
          <p:cNvPr id="506" name="Google Shape;506;p22"/>
          <p:cNvSpPr/>
          <p:nvPr/>
        </p:nvSpPr>
        <p:spPr>
          <a:xfrm>
            <a:off x="548640" y="621792"/>
            <a:ext cx="11064240" cy="566928"/>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332528"/>
              </a:buClr>
              <a:buSzPts val="2500"/>
              <a:buFont typeface="Arial"/>
              <a:buNone/>
            </a:pPr>
            <a:r>
              <a:rPr b="1" i="0" lang="en-US" sz="2500" u="none" cap="none" strike="noStrike">
                <a:solidFill>
                  <a:srgbClr val="332528"/>
                </a:solidFill>
                <a:latin typeface="Arial"/>
                <a:ea typeface="Arial"/>
                <a:cs typeface="Arial"/>
                <a:sym typeface="Arial"/>
              </a:rPr>
              <a:t>A5. AI活用事例②：既存システムへのAI定着支援（運輸業）</a:t>
            </a:r>
            <a:endParaRPr b="0" i="0" sz="2500" u="none" cap="none" strike="noStrike">
              <a:solidFill>
                <a:schemeClr val="dk1"/>
              </a:solidFill>
              <a:latin typeface="Calibri"/>
              <a:ea typeface="Calibri"/>
              <a:cs typeface="Calibri"/>
              <a:sym typeface="Calibri"/>
            </a:endParaRPr>
          </a:p>
        </p:txBody>
      </p:sp>
      <p:sp>
        <p:nvSpPr>
          <p:cNvPr id="507" name="Google Shape;507;p22"/>
          <p:cNvSpPr/>
          <p:nvPr/>
        </p:nvSpPr>
        <p:spPr>
          <a:xfrm>
            <a:off x="548640" y="1554480"/>
            <a:ext cx="11064240" cy="868680"/>
          </a:xfrm>
          <a:prstGeom prst="roundRect">
            <a:avLst>
              <a:gd fmla="val 7368" name="adj"/>
            </a:avLst>
          </a:prstGeom>
          <a:solidFill>
            <a:srgbClr val="FDF3F2"/>
          </a:solidFill>
          <a:ln cap="flat" cmpd="sng" w="9525">
            <a:solidFill>
              <a:srgbClr val="F7D7D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8" name="Google Shape;508;p22"/>
          <p:cNvSpPr/>
          <p:nvPr/>
        </p:nvSpPr>
        <p:spPr>
          <a:xfrm>
            <a:off x="777240" y="1554480"/>
            <a:ext cx="10607040" cy="86868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1D0D"/>
              </a:buClr>
              <a:buSzPts val="1300"/>
              <a:buFont typeface="Arial"/>
              <a:buNone/>
            </a:pPr>
            <a:r>
              <a:rPr b="1" i="0" lang="en-US" sz="1300" u="none" cap="none" strike="noStrike">
                <a:solidFill>
                  <a:srgbClr val="FF1D0D"/>
                </a:solidFill>
                <a:latin typeface="Arial"/>
                <a:ea typeface="Arial"/>
                <a:cs typeface="Arial"/>
                <a:sym typeface="Arial"/>
              </a:rPr>
              <a:t>概要　</a:t>
            </a:r>
            <a:r>
              <a:rPr b="0" i="0" lang="en-US" sz="1250" u="none" cap="none" strike="noStrike">
                <a:solidFill>
                  <a:srgbClr val="332528"/>
                </a:solidFill>
                <a:latin typeface="Arial"/>
                <a:ea typeface="Arial"/>
                <a:cs typeface="Arial"/>
                <a:sym typeface="Arial"/>
              </a:rPr>
              <a:t>運用中の既存システム（Angular／Node.js）を対象に、AI活用を個人利用からチーム全体の標準へ（約2.5ヶ月・継続中）。</a:t>
            </a:r>
            <a:endParaRPr b="0" i="0" sz="1300" u="none" cap="none" strike="noStrike">
              <a:solidFill>
                <a:schemeClr val="dk1"/>
              </a:solidFill>
              <a:latin typeface="Calibri"/>
              <a:ea typeface="Calibri"/>
              <a:cs typeface="Calibri"/>
              <a:sym typeface="Calibri"/>
            </a:endParaRPr>
          </a:p>
        </p:txBody>
      </p:sp>
      <p:graphicFrame>
        <p:nvGraphicFramePr>
          <p:cNvPr id="509" name="Google Shape;509;p22"/>
          <p:cNvGraphicFramePr/>
          <p:nvPr/>
        </p:nvGraphicFramePr>
        <p:xfrm>
          <a:off x="548640" y="2606040"/>
          <a:ext cx="3000000" cy="3000000"/>
        </p:xfrm>
        <a:graphic>
          <a:graphicData uri="http://schemas.openxmlformats.org/drawingml/2006/table">
            <a:tbl>
              <a:tblPr>
                <a:noFill/>
                <a:tableStyleId>{85E9B1CC-8F7C-4545-B2C8-5D440617E8CA}</a:tableStyleId>
              </a:tblPr>
              <a:tblGrid>
                <a:gridCol w="3108950"/>
                <a:gridCol w="3291850"/>
                <a:gridCol w="4663450"/>
              </a:tblGrid>
              <a:tr h="530350">
                <a:tc>
                  <a:txBody>
                    <a:bodyPr/>
                    <a:lstStyle/>
                    <a:p>
                      <a:pPr indent="0" lvl="0" marL="0" marR="0" rtl="0" algn="ctr">
                        <a:lnSpc>
                          <a:spcPct val="100000"/>
                        </a:lnSpc>
                        <a:spcBef>
                          <a:spcPts val="0"/>
                        </a:spcBef>
                        <a:spcAft>
                          <a:spcPts val="0"/>
                        </a:spcAft>
                        <a:buClr>
                          <a:srgbClr val="FFFFFF"/>
                        </a:buClr>
                        <a:buSzPts val="1250"/>
                        <a:buFont typeface="Arial"/>
                        <a:buNone/>
                      </a:pPr>
                      <a:r>
                        <a:rPr b="1" lang="en-US" sz="1250" u="none" cap="none" strike="noStrike">
                          <a:solidFill>
                            <a:srgbClr val="FFFFFF"/>
                          </a:solidFill>
                          <a:latin typeface="Arial"/>
                          <a:ea typeface="Arial"/>
                          <a:cs typeface="Arial"/>
                          <a:sym typeface="Arial"/>
                        </a:rPr>
                        <a:t>項目</a:t>
                      </a:r>
                      <a:endParaRPr sz="1250" u="none" cap="none" strike="noStrike">
                        <a:latin typeface="Arial"/>
                        <a:ea typeface="Arial"/>
                        <a:cs typeface="Arial"/>
                        <a:sym typeface="Arial"/>
                      </a:endParaRPr>
                    </a:p>
                  </a:txBody>
                  <a:tcPr marT="54875" marB="54875" marR="54875" marL="54875" anchor="ctr">
                    <a:lnL cap="flat" cmpd="sng" w="12700">
                      <a:solidFill>
                        <a:srgbClr val="F7D7D3"/>
                      </a:solidFill>
                      <a:prstDash val="solid"/>
                      <a:round/>
                      <a:headEnd len="sm" w="sm" type="none"/>
                      <a:tailEnd len="sm" w="sm" type="none"/>
                    </a:lnL>
                    <a:lnR cap="flat" cmpd="sng" w="12700">
                      <a:solidFill>
                        <a:srgbClr val="F7D7D3"/>
                      </a:solidFill>
                      <a:prstDash val="solid"/>
                      <a:round/>
                      <a:headEnd len="sm" w="sm" type="none"/>
                      <a:tailEnd len="sm" w="sm" type="none"/>
                    </a:lnR>
                    <a:lnT cap="flat" cmpd="sng" w="12700">
                      <a:solidFill>
                        <a:srgbClr val="F7D7D3"/>
                      </a:solidFill>
                      <a:prstDash val="solid"/>
                      <a:round/>
                      <a:headEnd len="sm" w="sm" type="none"/>
                      <a:tailEnd len="sm" w="sm" type="none"/>
                    </a:lnT>
                    <a:lnB cap="flat" cmpd="sng" w="12700">
                      <a:solidFill>
                        <a:srgbClr val="F7D7D3"/>
                      </a:solidFill>
                      <a:prstDash val="solid"/>
                      <a:round/>
                      <a:headEnd len="sm" w="sm" type="none"/>
                      <a:tailEnd len="sm" w="sm" type="none"/>
                    </a:lnB>
                    <a:solidFill>
                      <a:srgbClr val="8F1006"/>
                    </a:solidFill>
                  </a:tcPr>
                </a:tc>
                <a:tc>
                  <a:txBody>
                    <a:bodyPr/>
                    <a:lstStyle/>
                    <a:p>
                      <a:pPr indent="0" lvl="0" marL="0" marR="0" rtl="0" algn="ctr">
                        <a:lnSpc>
                          <a:spcPct val="100000"/>
                        </a:lnSpc>
                        <a:spcBef>
                          <a:spcPts val="0"/>
                        </a:spcBef>
                        <a:spcAft>
                          <a:spcPts val="0"/>
                        </a:spcAft>
                        <a:buClr>
                          <a:srgbClr val="FFFFFF"/>
                        </a:buClr>
                        <a:buSzPts val="1250"/>
                        <a:buFont typeface="Arial"/>
                        <a:buNone/>
                      </a:pPr>
                      <a:r>
                        <a:rPr b="1" lang="en-US" sz="1250" u="none" cap="none" strike="noStrike">
                          <a:solidFill>
                            <a:srgbClr val="FFFFFF"/>
                          </a:solidFill>
                          <a:latin typeface="Arial"/>
                          <a:ea typeface="Arial"/>
                          <a:cs typeface="Arial"/>
                          <a:sym typeface="Arial"/>
                        </a:rPr>
                        <a:t>導入前</a:t>
                      </a:r>
                      <a:endParaRPr sz="1250" u="none" cap="none" strike="noStrike">
                        <a:latin typeface="Arial"/>
                        <a:ea typeface="Arial"/>
                        <a:cs typeface="Arial"/>
                        <a:sym typeface="Arial"/>
                      </a:endParaRPr>
                    </a:p>
                  </a:txBody>
                  <a:tcPr marT="54875" marB="54875" marR="54875" marL="54875" anchor="ctr">
                    <a:lnL cap="flat" cmpd="sng" w="12700">
                      <a:solidFill>
                        <a:srgbClr val="F7D7D3"/>
                      </a:solidFill>
                      <a:prstDash val="solid"/>
                      <a:round/>
                      <a:headEnd len="sm" w="sm" type="none"/>
                      <a:tailEnd len="sm" w="sm" type="none"/>
                    </a:lnL>
                    <a:lnR cap="flat" cmpd="sng" w="12700">
                      <a:solidFill>
                        <a:srgbClr val="F7D7D3"/>
                      </a:solidFill>
                      <a:prstDash val="solid"/>
                      <a:round/>
                      <a:headEnd len="sm" w="sm" type="none"/>
                      <a:tailEnd len="sm" w="sm" type="none"/>
                    </a:lnR>
                    <a:lnT cap="flat" cmpd="sng" w="12700">
                      <a:solidFill>
                        <a:srgbClr val="F7D7D3"/>
                      </a:solidFill>
                      <a:prstDash val="solid"/>
                      <a:round/>
                      <a:headEnd len="sm" w="sm" type="none"/>
                      <a:tailEnd len="sm" w="sm" type="none"/>
                    </a:lnT>
                    <a:lnB cap="flat" cmpd="sng" w="12700">
                      <a:solidFill>
                        <a:srgbClr val="F7D7D3"/>
                      </a:solidFill>
                      <a:prstDash val="solid"/>
                      <a:round/>
                      <a:headEnd len="sm" w="sm" type="none"/>
                      <a:tailEnd len="sm" w="sm" type="none"/>
                    </a:lnB>
                    <a:solidFill>
                      <a:srgbClr val="8F1006"/>
                    </a:solidFill>
                  </a:tcPr>
                </a:tc>
                <a:tc>
                  <a:txBody>
                    <a:bodyPr/>
                    <a:lstStyle/>
                    <a:p>
                      <a:pPr indent="0" lvl="0" marL="0" marR="0" rtl="0" algn="ctr">
                        <a:lnSpc>
                          <a:spcPct val="100000"/>
                        </a:lnSpc>
                        <a:spcBef>
                          <a:spcPts val="0"/>
                        </a:spcBef>
                        <a:spcAft>
                          <a:spcPts val="0"/>
                        </a:spcAft>
                        <a:buClr>
                          <a:srgbClr val="FFFFFF"/>
                        </a:buClr>
                        <a:buSzPts val="1250"/>
                        <a:buFont typeface="Arial"/>
                        <a:buNone/>
                      </a:pPr>
                      <a:r>
                        <a:rPr b="1" lang="en-US" sz="1250" u="none" cap="none" strike="noStrike">
                          <a:solidFill>
                            <a:srgbClr val="FFFFFF"/>
                          </a:solidFill>
                          <a:latin typeface="Arial"/>
                          <a:ea typeface="Arial"/>
                          <a:cs typeface="Arial"/>
                          <a:sym typeface="Arial"/>
                        </a:rPr>
                        <a:t>導入後</a:t>
                      </a:r>
                      <a:endParaRPr sz="1250" u="none" cap="none" strike="noStrike">
                        <a:latin typeface="Arial"/>
                        <a:ea typeface="Arial"/>
                        <a:cs typeface="Arial"/>
                        <a:sym typeface="Arial"/>
                      </a:endParaRPr>
                    </a:p>
                  </a:txBody>
                  <a:tcPr marT="54875" marB="54875" marR="54875" marL="54875" anchor="ctr">
                    <a:lnL cap="flat" cmpd="sng" w="12700">
                      <a:solidFill>
                        <a:srgbClr val="F7D7D3"/>
                      </a:solidFill>
                      <a:prstDash val="solid"/>
                      <a:round/>
                      <a:headEnd len="sm" w="sm" type="none"/>
                      <a:tailEnd len="sm" w="sm" type="none"/>
                    </a:lnL>
                    <a:lnR cap="flat" cmpd="sng" w="12700">
                      <a:solidFill>
                        <a:srgbClr val="F7D7D3"/>
                      </a:solidFill>
                      <a:prstDash val="solid"/>
                      <a:round/>
                      <a:headEnd len="sm" w="sm" type="none"/>
                      <a:tailEnd len="sm" w="sm" type="none"/>
                    </a:lnR>
                    <a:lnT cap="flat" cmpd="sng" w="12700">
                      <a:solidFill>
                        <a:srgbClr val="F7D7D3"/>
                      </a:solidFill>
                      <a:prstDash val="solid"/>
                      <a:round/>
                      <a:headEnd len="sm" w="sm" type="none"/>
                      <a:tailEnd len="sm" w="sm" type="none"/>
                    </a:lnT>
                    <a:lnB cap="flat" cmpd="sng" w="12700">
                      <a:solidFill>
                        <a:srgbClr val="F7D7D3"/>
                      </a:solidFill>
                      <a:prstDash val="solid"/>
                      <a:round/>
                      <a:headEnd len="sm" w="sm" type="none"/>
                      <a:tailEnd len="sm" w="sm" type="none"/>
                    </a:lnB>
                    <a:solidFill>
                      <a:srgbClr val="8F1006"/>
                    </a:solidFill>
                  </a:tcPr>
                </a:tc>
              </a:tr>
              <a:tr h="530350">
                <a:tc>
                  <a:txBody>
                    <a:bodyPr/>
                    <a:lstStyle/>
                    <a:p>
                      <a:pPr indent="0" lvl="0" marL="0" marR="0" rtl="0" algn="l">
                        <a:lnSpc>
                          <a:spcPct val="100000"/>
                        </a:lnSpc>
                        <a:spcBef>
                          <a:spcPts val="0"/>
                        </a:spcBef>
                        <a:spcAft>
                          <a:spcPts val="0"/>
                        </a:spcAft>
                        <a:buClr>
                          <a:srgbClr val="FF1D0D"/>
                        </a:buClr>
                        <a:buSzPts val="1200"/>
                        <a:buFont typeface="Arial"/>
                        <a:buNone/>
                      </a:pPr>
                      <a:r>
                        <a:rPr b="1" lang="en-US" sz="1200" u="none" cap="none" strike="noStrike">
                          <a:solidFill>
                            <a:srgbClr val="FF1D0D"/>
                          </a:solidFill>
                          <a:latin typeface="Arial"/>
                          <a:ea typeface="Arial"/>
                          <a:cs typeface="Arial"/>
                          <a:sym typeface="Arial"/>
                        </a:rPr>
                        <a:t>AI利用者</a:t>
                      </a:r>
                      <a:endParaRPr sz="1200" u="none" cap="none" strike="noStrike">
                        <a:latin typeface="Arial"/>
                        <a:ea typeface="Arial"/>
                        <a:cs typeface="Arial"/>
                        <a:sym typeface="Arial"/>
                      </a:endParaRPr>
                    </a:p>
                  </a:txBody>
                  <a:tcPr marT="54875" marB="54875" marR="54875" marL="54875" anchor="ctr">
                    <a:lnL cap="flat" cmpd="sng" w="12700">
                      <a:solidFill>
                        <a:srgbClr val="F7D7D3"/>
                      </a:solidFill>
                      <a:prstDash val="solid"/>
                      <a:round/>
                      <a:headEnd len="sm" w="sm" type="none"/>
                      <a:tailEnd len="sm" w="sm" type="none"/>
                    </a:lnL>
                    <a:lnR cap="flat" cmpd="sng" w="12700">
                      <a:solidFill>
                        <a:srgbClr val="F7D7D3"/>
                      </a:solidFill>
                      <a:prstDash val="solid"/>
                      <a:round/>
                      <a:headEnd len="sm" w="sm" type="none"/>
                      <a:tailEnd len="sm" w="sm" type="none"/>
                    </a:lnR>
                    <a:lnT cap="flat" cmpd="sng" w="12700">
                      <a:solidFill>
                        <a:srgbClr val="F7D7D3"/>
                      </a:solidFill>
                      <a:prstDash val="solid"/>
                      <a:round/>
                      <a:headEnd len="sm" w="sm" type="none"/>
                      <a:tailEnd len="sm" w="sm" type="none"/>
                    </a:lnT>
                    <a:lnB cap="flat" cmpd="sng" w="12700">
                      <a:solidFill>
                        <a:srgbClr val="F7D7D3"/>
                      </a:solidFill>
                      <a:prstDash val="solid"/>
                      <a:round/>
                      <a:headEnd len="sm" w="sm" type="none"/>
                      <a:tailEnd len="sm" w="sm" type="none"/>
                    </a:lnB>
                    <a:solidFill>
                      <a:srgbClr val="FDF3F2"/>
                    </a:solidFill>
                  </a:tcPr>
                </a:tc>
                <a:tc>
                  <a:txBody>
                    <a:bodyPr/>
                    <a:lstStyle/>
                    <a:p>
                      <a:pPr indent="0" lvl="0" marL="0" marR="0" rtl="0" algn="ctr">
                        <a:lnSpc>
                          <a:spcPct val="100000"/>
                        </a:lnSpc>
                        <a:spcBef>
                          <a:spcPts val="0"/>
                        </a:spcBef>
                        <a:spcAft>
                          <a:spcPts val="0"/>
                        </a:spcAft>
                        <a:buClr>
                          <a:srgbClr val="96777B"/>
                        </a:buClr>
                        <a:buSzPts val="1200"/>
                        <a:buFont typeface="Arial"/>
                        <a:buNone/>
                      </a:pPr>
                      <a:r>
                        <a:rPr lang="en-US" sz="1200" u="none" cap="none" strike="noStrike">
                          <a:solidFill>
                            <a:srgbClr val="96777B"/>
                          </a:solidFill>
                          <a:latin typeface="Arial"/>
                          <a:ea typeface="Arial"/>
                          <a:cs typeface="Arial"/>
                          <a:sym typeface="Arial"/>
                        </a:rPr>
                        <a:t>1名</a:t>
                      </a:r>
                      <a:endParaRPr sz="1200" u="none" cap="none" strike="noStrike">
                        <a:latin typeface="Arial"/>
                        <a:ea typeface="Arial"/>
                        <a:cs typeface="Arial"/>
                        <a:sym typeface="Arial"/>
                      </a:endParaRPr>
                    </a:p>
                  </a:txBody>
                  <a:tcPr marT="54875" marB="54875" marR="54875" marL="54875" anchor="ctr">
                    <a:lnL cap="flat" cmpd="sng" w="12700">
                      <a:solidFill>
                        <a:srgbClr val="F7D7D3"/>
                      </a:solidFill>
                      <a:prstDash val="solid"/>
                      <a:round/>
                      <a:headEnd len="sm" w="sm" type="none"/>
                      <a:tailEnd len="sm" w="sm" type="none"/>
                    </a:lnL>
                    <a:lnR cap="flat" cmpd="sng" w="12700">
                      <a:solidFill>
                        <a:srgbClr val="F7D7D3"/>
                      </a:solidFill>
                      <a:prstDash val="solid"/>
                      <a:round/>
                      <a:headEnd len="sm" w="sm" type="none"/>
                      <a:tailEnd len="sm" w="sm" type="none"/>
                    </a:lnR>
                    <a:lnT cap="flat" cmpd="sng" w="12700">
                      <a:solidFill>
                        <a:srgbClr val="F7D7D3"/>
                      </a:solidFill>
                      <a:prstDash val="solid"/>
                      <a:round/>
                      <a:headEnd len="sm" w="sm" type="none"/>
                      <a:tailEnd len="sm" w="sm" type="none"/>
                    </a:lnT>
                    <a:lnB cap="flat" cmpd="sng" w="12700">
                      <a:solidFill>
                        <a:srgbClr val="F7D7D3"/>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Clr>
                          <a:srgbClr val="FF1D0D"/>
                        </a:buClr>
                        <a:buSzPts val="1200"/>
                        <a:buFont typeface="Arial"/>
                        <a:buNone/>
                      </a:pPr>
                      <a:r>
                        <a:rPr b="1" lang="en-US" sz="1200" u="none" cap="none" strike="noStrike">
                          <a:solidFill>
                            <a:srgbClr val="FF1D0D"/>
                          </a:solidFill>
                          <a:latin typeface="Arial"/>
                          <a:ea typeface="Arial"/>
                          <a:cs typeface="Arial"/>
                          <a:sym typeface="Arial"/>
                        </a:rPr>
                        <a:t>開発チームのほぼ全員</a:t>
                      </a:r>
                      <a:endParaRPr sz="1200" u="none" cap="none" strike="noStrike">
                        <a:latin typeface="Arial"/>
                        <a:ea typeface="Arial"/>
                        <a:cs typeface="Arial"/>
                        <a:sym typeface="Arial"/>
                      </a:endParaRPr>
                    </a:p>
                  </a:txBody>
                  <a:tcPr marT="54875" marB="54875" marR="54875" marL="54875" anchor="ctr">
                    <a:lnL cap="flat" cmpd="sng" w="12700">
                      <a:solidFill>
                        <a:srgbClr val="F7D7D3"/>
                      </a:solidFill>
                      <a:prstDash val="solid"/>
                      <a:round/>
                      <a:headEnd len="sm" w="sm" type="none"/>
                      <a:tailEnd len="sm" w="sm" type="none"/>
                    </a:lnL>
                    <a:lnR cap="flat" cmpd="sng" w="12700">
                      <a:solidFill>
                        <a:srgbClr val="F7D7D3"/>
                      </a:solidFill>
                      <a:prstDash val="solid"/>
                      <a:round/>
                      <a:headEnd len="sm" w="sm" type="none"/>
                      <a:tailEnd len="sm" w="sm" type="none"/>
                    </a:lnR>
                    <a:lnT cap="flat" cmpd="sng" w="12700">
                      <a:solidFill>
                        <a:srgbClr val="F7D7D3"/>
                      </a:solidFill>
                      <a:prstDash val="solid"/>
                      <a:round/>
                      <a:headEnd len="sm" w="sm" type="none"/>
                      <a:tailEnd len="sm" w="sm" type="none"/>
                    </a:lnT>
                    <a:lnB cap="flat" cmpd="sng" w="12700">
                      <a:solidFill>
                        <a:srgbClr val="F7D7D3"/>
                      </a:solidFill>
                      <a:prstDash val="solid"/>
                      <a:round/>
                      <a:headEnd len="sm" w="sm" type="none"/>
                      <a:tailEnd len="sm" w="sm" type="none"/>
                    </a:lnB>
                    <a:solidFill>
                      <a:srgbClr val="FFFFFF"/>
                    </a:solidFill>
                  </a:tcPr>
                </a:tc>
              </a:tr>
              <a:tr h="530350">
                <a:tc>
                  <a:txBody>
                    <a:bodyPr/>
                    <a:lstStyle/>
                    <a:p>
                      <a:pPr indent="0" lvl="0" marL="0" marR="0" rtl="0" algn="l">
                        <a:lnSpc>
                          <a:spcPct val="100000"/>
                        </a:lnSpc>
                        <a:spcBef>
                          <a:spcPts val="0"/>
                        </a:spcBef>
                        <a:spcAft>
                          <a:spcPts val="0"/>
                        </a:spcAft>
                        <a:buClr>
                          <a:srgbClr val="FF1D0D"/>
                        </a:buClr>
                        <a:buSzPts val="1200"/>
                        <a:buFont typeface="Arial"/>
                        <a:buNone/>
                      </a:pPr>
                      <a:r>
                        <a:rPr b="1" lang="en-US" sz="1200" u="none" cap="none" strike="noStrike">
                          <a:solidFill>
                            <a:srgbClr val="FF1D0D"/>
                          </a:solidFill>
                          <a:latin typeface="Arial"/>
                          <a:ea typeface="Arial"/>
                          <a:cs typeface="Arial"/>
                          <a:sym typeface="Arial"/>
                        </a:rPr>
                        <a:t>利用するAIスキル</a:t>
                      </a:r>
                      <a:endParaRPr sz="1200" u="none" cap="none" strike="noStrike">
                        <a:latin typeface="Arial"/>
                        <a:ea typeface="Arial"/>
                        <a:cs typeface="Arial"/>
                        <a:sym typeface="Arial"/>
                      </a:endParaRPr>
                    </a:p>
                  </a:txBody>
                  <a:tcPr marT="54875" marB="54875" marR="54875" marL="54875" anchor="ctr">
                    <a:lnL cap="flat" cmpd="sng" w="12700">
                      <a:solidFill>
                        <a:srgbClr val="F7D7D3"/>
                      </a:solidFill>
                      <a:prstDash val="solid"/>
                      <a:round/>
                      <a:headEnd len="sm" w="sm" type="none"/>
                      <a:tailEnd len="sm" w="sm" type="none"/>
                    </a:lnL>
                    <a:lnR cap="flat" cmpd="sng" w="12700">
                      <a:solidFill>
                        <a:srgbClr val="F7D7D3"/>
                      </a:solidFill>
                      <a:prstDash val="solid"/>
                      <a:round/>
                      <a:headEnd len="sm" w="sm" type="none"/>
                      <a:tailEnd len="sm" w="sm" type="none"/>
                    </a:lnR>
                    <a:lnT cap="flat" cmpd="sng" w="12700">
                      <a:solidFill>
                        <a:srgbClr val="F7D7D3"/>
                      </a:solidFill>
                      <a:prstDash val="solid"/>
                      <a:round/>
                      <a:headEnd len="sm" w="sm" type="none"/>
                      <a:tailEnd len="sm" w="sm" type="none"/>
                    </a:lnT>
                    <a:lnB cap="flat" cmpd="sng" w="12700">
                      <a:solidFill>
                        <a:srgbClr val="F7D7D3"/>
                      </a:solidFill>
                      <a:prstDash val="solid"/>
                      <a:round/>
                      <a:headEnd len="sm" w="sm" type="none"/>
                      <a:tailEnd len="sm" w="sm" type="none"/>
                    </a:lnB>
                    <a:solidFill>
                      <a:srgbClr val="FDF3F2"/>
                    </a:solidFill>
                  </a:tcPr>
                </a:tc>
                <a:tc>
                  <a:txBody>
                    <a:bodyPr/>
                    <a:lstStyle/>
                    <a:p>
                      <a:pPr indent="0" lvl="0" marL="0" marR="0" rtl="0" algn="ctr">
                        <a:lnSpc>
                          <a:spcPct val="100000"/>
                        </a:lnSpc>
                        <a:spcBef>
                          <a:spcPts val="0"/>
                        </a:spcBef>
                        <a:spcAft>
                          <a:spcPts val="0"/>
                        </a:spcAft>
                        <a:buClr>
                          <a:srgbClr val="96777B"/>
                        </a:buClr>
                        <a:buSzPts val="1200"/>
                        <a:buFont typeface="Arial"/>
                        <a:buNone/>
                      </a:pPr>
                      <a:r>
                        <a:rPr lang="en-US" sz="1200" u="none" cap="none" strike="noStrike">
                          <a:solidFill>
                            <a:srgbClr val="96777B"/>
                          </a:solidFill>
                          <a:latin typeface="Arial"/>
                          <a:ea typeface="Arial"/>
                          <a:cs typeface="Arial"/>
                          <a:sym typeface="Arial"/>
                        </a:rPr>
                        <a:t>4種類</a:t>
                      </a:r>
                      <a:endParaRPr sz="1200" u="none" cap="none" strike="noStrike">
                        <a:latin typeface="Arial"/>
                        <a:ea typeface="Arial"/>
                        <a:cs typeface="Arial"/>
                        <a:sym typeface="Arial"/>
                      </a:endParaRPr>
                    </a:p>
                  </a:txBody>
                  <a:tcPr marT="54875" marB="54875" marR="54875" marL="54875" anchor="ctr">
                    <a:lnL cap="flat" cmpd="sng" w="12700">
                      <a:solidFill>
                        <a:srgbClr val="F7D7D3"/>
                      </a:solidFill>
                      <a:prstDash val="solid"/>
                      <a:round/>
                      <a:headEnd len="sm" w="sm" type="none"/>
                      <a:tailEnd len="sm" w="sm" type="none"/>
                    </a:lnL>
                    <a:lnR cap="flat" cmpd="sng" w="12700">
                      <a:solidFill>
                        <a:srgbClr val="F7D7D3"/>
                      </a:solidFill>
                      <a:prstDash val="solid"/>
                      <a:round/>
                      <a:headEnd len="sm" w="sm" type="none"/>
                      <a:tailEnd len="sm" w="sm" type="none"/>
                    </a:lnR>
                    <a:lnT cap="flat" cmpd="sng" w="12700">
                      <a:solidFill>
                        <a:srgbClr val="F7D7D3"/>
                      </a:solidFill>
                      <a:prstDash val="solid"/>
                      <a:round/>
                      <a:headEnd len="sm" w="sm" type="none"/>
                      <a:tailEnd len="sm" w="sm" type="none"/>
                    </a:lnT>
                    <a:lnB cap="flat" cmpd="sng" w="12700">
                      <a:solidFill>
                        <a:srgbClr val="F7D7D3"/>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Clr>
                          <a:srgbClr val="FF1D0D"/>
                        </a:buClr>
                        <a:buSzPts val="1200"/>
                        <a:buFont typeface="Arial"/>
                        <a:buNone/>
                      </a:pPr>
                      <a:r>
                        <a:rPr b="1" lang="en-US" sz="1200" u="none" cap="none" strike="noStrike">
                          <a:solidFill>
                            <a:srgbClr val="FF1D0D"/>
                          </a:solidFill>
                          <a:latin typeface="Arial"/>
                          <a:ea typeface="Arial"/>
                          <a:cs typeface="Arial"/>
                          <a:sym typeface="Arial"/>
                        </a:rPr>
                        <a:t>20〜30種類</a:t>
                      </a:r>
                      <a:endParaRPr sz="1200" u="none" cap="none" strike="noStrike">
                        <a:latin typeface="Arial"/>
                        <a:ea typeface="Arial"/>
                        <a:cs typeface="Arial"/>
                        <a:sym typeface="Arial"/>
                      </a:endParaRPr>
                    </a:p>
                  </a:txBody>
                  <a:tcPr marT="54875" marB="54875" marR="54875" marL="54875" anchor="ctr">
                    <a:lnL cap="flat" cmpd="sng" w="12700">
                      <a:solidFill>
                        <a:srgbClr val="F7D7D3"/>
                      </a:solidFill>
                      <a:prstDash val="solid"/>
                      <a:round/>
                      <a:headEnd len="sm" w="sm" type="none"/>
                      <a:tailEnd len="sm" w="sm" type="none"/>
                    </a:lnL>
                    <a:lnR cap="flat" cmpd="sng" w="12700">
                      <a:solidFill>
                        <a:srgbClr val="F7D7D3"/>
                      </a:solidFill>
                      <a:prstDash val="solid"/>
                      <a:round/>
                      <a:headEnd len="sm" w="sm" type="none"/>
                      <a:tailEnd len="sm" w="sm" type="none"/>
                    </a:lnR>
                    <a:lnT cap="flat" cmpd="sng" w="12700">
                      <a:solidFill>
                        <a:srgbClr val="F7D7D3"/>
                      </a:solidFill>
                      <a:prstDash val="solid"/>
                      <a:round/>
                      <a:headEnd len="sm" w="sm" type="none"/>
                      <a:tailEnd len="sm" w="sm" type="none"/>
                    </a:lnT>
                    <a:lnB cap="flat" cmpd="sng" w="12700">
                      <a:solidFill>
                        <a:srgbClr val="F7D7D3"/>
                      </a:solidFill>
                      <a:prstDash val="solid"/>
                      <a:round/>
                      <a:headEnd len="sm" w="sm" type="none"/>
                      <a:tailEnd len="sm" w="sm" type="none"/>
                    </a:lnB>
                    <a:solidFill>
                      <a:srgbClr val="FFFFFF"/>
                    </a:solidFill>
                  </a:tcPr>
                </a:tc>
              </a:tr>
              <a:tr h="530350">
                <a:tc>
                  <a:txBody>
                    <a:bodyPr/>
                    <a:lstStyle/>
                    <a:p>
                      <a:pPr indent="0" lvl="0" marL="0" marR="0" rtl="0" algn="l">
                        <a:lnSpc>
                          <a:spcPct val="100000"/>
                        </a:lnSpc>
                        <a:spcBef>
                          <a:spcPts val="0"/>
                        </a:spcBef>
                        <a:spcAft>
                          <a:spcPts val="0"/>
                        </a:spcAft>
                        <a:buClr>
                          <a:srgbClr val="FF1D0D"/>
                        </a:buClr>
                        <a:buSzPts val="1200"/>
                        <a:buFont typeface="Arial"/>
                        <a:buNone/>
                      </a:pPr>
                      <a:r>
                        <a:rPr b="1" lang="en-US" sz="1200" u="none" cap="none" strike="noStrike">
                          <a:solidFill>
                            <a:srgbClr val="FF1D0D"/>
                          </a:solidFill>
                          <a:latin typeface="Arial"/>
                          <a:ea typeface="Arial"/>
                          <a:cs typeface="Arial"/>
                          <a:sym typeface="Arial"/>
                        </a:rPr>
                        <a:t>主な適用工程</a:t>
                      </a:r>
                      <a:endParaRPr sz="1200" u="none" cap="none" strike="noStrike">
                        <a:latin typeface="Arial"/>
                        <a:ea typeface="Arial"/>
                        <a:cs typeface="Arial"/>
                        <a:sym typeface="Arial"/>
                      </a:endParaRPr>
                    </a:p>
                  </a:txBody>
                  <a:tcPr marT="54875" marB="54875" marR="54875" marL="54875" anchor="ctr">
                    <a:lnL cap="flat" cmpd="sng" w="12700">
                      <a:solidFill>
                        <a:srgbClr val="F7D7D3"/>
                      </a:solidFill>
                      <a:prstDash val="solid"/>
                      <a:round/>
                      <a:headEnd len="sm" w="sm" type="none"/>
                      <a:tailEnd len="sm" w="sm" type="none"/>
                    </a:lnL>
                    <a:lnR cap="flat" cmpd="sng" w="12700">
                      <a:solidFill>
                        <a:srgbClr val="F7D7D3"/>
                      </a:solidFill>
                      <a:prstDash val="solid"/>
                      <a:round/>
                      <a:headEnd len="sm" w="sm" type="none"/>
                      <a:tailEnd len="sm" w="sm" type="none"/>
                    </a:lnR>
                    <a:lnT cap="flat" cmpd="sng" w="12700">
                      <a:solidFill>
                        <a:srgbClr val="F7D7D3"/>
                      </a:solidFill>
                      <a:prstDash val="solid"/>
                      <a:round/>
                      <a:headEnd len="sm" w="sm" type="none"/>
                      <a:tailEnd len="sm" w="sm" type="none"/>
                    </a:lnT>
                    <a:lnB cap="flat" cmpd="sng" w="12700">
                      <a:solidFill>
                        <a:srgbClr val="F7D7D3"/>
                      </a:solidFill>
                      <a:prstDash val="solid"/>
                      <a:round/>
                      <a:headEnd len="sm" w="sm" type="none"/>
                      <a:tailEnd len="sm" w="sm" type="none"/>
                    </a:lnB>
                    <a:solidFill>
                      <a:srgbClr val="FDF3F2"/>
                    </a:solidFill>
                  </a:tcPr>
                </a:tc>
                <a:tc>
                  <a:txBody>
                    <a:bodyPr/>
                    <a:lstStyle/>
                    <a:p>
                      <a:pPr indent="0" lvl="0" marL="0" marR="0" rtl="0" algn="ctr">
                        <a:lnSpc>
                          <a:spcPct val="100000"/>
                        </a:lnSpc>
                        <a:spcBef>
                          <a:spcPts val="0"/>
                        </a:spcBef>
                        <a:spcAft>
                          <a:spcPts val="0"/>
                        </a:spcAft>
                        <a:buClr>
                          <a:srgbClr val="96777B"/>
                        </a:buClr>
                        <a:buSzPts val="1200"/>
                        <a:buFont typeface="Arial"/>
                        <a:buNone/>
                      </a:pPr>
                      <a:r>
                        <a:rPr lang="en-US" sz="1200" u="none" cap="none" strike="noStrike">
                          <a:solidFill>
                            <a:srgbClr val="96777B"/>
                          </a:solidFill>
                          <a:latin typeface="Arial"/>
                          <a:ea typeface="Arial"/>
                          <a:cs typeface="Arial"/>
                          <a:sym typeface="Arial"/>
                        </a:rPr>
                        <a:t>実装・レビューの一部</a:t>
                      </a:r>
                      <a:endParaRPr sz="1200" u="none" cap="none" strike="noStrike">
                        <a:latin typeface="Arial"/>
                        <a:ea typeface="Arial"/>
                        <a:cs typeface="Arial"/>
                        <a:sym typeface="Arial"/>
                      </a:endParaRPr>
                    </a:p>
                  </a:txBody>
                  <a:tcPr marT="54875" marB="54875" marR="54875" marL="54875" anchor="ctr">
                    <a:lnL cap="flat" cmpd="sng" w="12700">
                      <a:solidFill>
                        <a:srgbClr val="F7D7D3"/>
                      </a:solidFill>
                      <a:prstDash val="solid"/>
                      <a:round/>
                      <a:headEnd len="sm" w="sm" type="none"/>
                      <a:tailEnd len="sm" w="sm" type="none"/>
                    </a:lnL>
                    <a:lnR cap="flat" cmpd="sng" w="12700">
                      <a:solidFill>
                        <a:srgbClr val="F7D7D3"/>
                      </a:solidFill>
                      <a:prstDash val="solid"/>
                      <a:round/>
                      <a:headEnd len="sm" w="sm" type="none"/>
                      <a:tailEnd len="sm" w="sm" type="none"/>
                    </a:lnR>
                    <a:lnT cap="flat" cmpd="sng" w="12700">
                      <a:solidFill>
                        <a:srgbClr val="F7D7D3"/>
                      </a:solidFill>
                      <a:prstDash val="solid"/>
                      <a:round/>
                      <a:headEnd len="sm" w="sm" type="none"/>
                      <a:tailEnd len="sm" w="sm" type="none"/>
                    </a:lnT>
                    <a:lnB cap="flat" cmpd="sng" w="12700">
                      <a:solidFill>
                        <a:srgbClr val="F7D7D3"/>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Clr>
                          <a:srgbClr val="FF1D0D"/>
                        </a:buClr>
                        <a:buSzPts val="1200"/>
                        <a:buFont typeface="Arial"/>
                        <a:buNone/>
                      </a:pPr>
                      <a:r>
                        <a:rPr b="1" lang="en-US" sz="1200" u="none" cap="none" strike="noStrike">
                          <a:solidFill>
                            <a:srgbClr val="FF1D0D"/>
                          </a:solidFill>
                          <a:latin typeface="Arial"/>
                          <a:ea typeface="Arial"/>
                          <a:cs typeface="Arial"/>
                          <a:sym typeface="Arial"/>
                        </a:rPr>
                        <a:t>実装計画・実装・レビュー・テスト</a:t>
                      </a:r>
                      <a:endParaRPr sz="1200" u="none" cap="none" strike="noStrike">
                        <a:latin typeface="Arial"/>
                        <a:ea typeface="Arial"/>
                        <a:cs typeface="Arial"/>
                        <a:sym typeface="Arial"/>
                      </a:endParaRPr>
                    </a:p>
                  </a:txBody>
                  <a:tcPr marT="54875" marB="54875" marR="54875" marL="54875" anchor="ctr">
                    <a:lnL cap="flat" cmpd="sng" w="12700">
                      <a:solidFill>
                        <a:srgbClr val="F7D7D3"/>
                      </a:solidFill>
                      <a:prstDash val="solid"/>
                      <a:round/>
                      <a:headEnd len="sm" w="sm" type="none"/>
                      <a:tailEnd len="sm" w="sm" type="none"/>
                    </a:lnL>
                    <a:lnR cap="flat" cmpd="sng" w="12700">
                      <a:solidFill>
                        <a:srgbClr val="F7D7D3"/>
                      </a:solidFill>
                      <a:prstDash val="solid"/>
                      <a:round/>
                      <a:headEnd len="sm" w="sm" type="none"/>
                      <a:tailEnd len="sm" w="sm" type="none"/>
                    </a:lnR>
                    <a:lnT cap="flat" cmpd="sng" w="12700">
                      <a:solidFill>
                        <a:srgbClr val="F7D7D3"/>
                      </a:solidFill>
                      <a:prstDash val="solid"/>
                      <a:round/>
                      <a:headEnd len="sm" w="sm" type="none"/>
                      <a:tailEnd len="sm" w="sm" type="none"/>
                    </a:lnT>
                    <a:lnB cap="flat" cmpd="sng" w="12700">
                      <a:solidFill>
                        <a:srgbClr val="F7D7D3"/>
                      </a:solidFill>
                      <a:prstDash val="solid"/>
                      <a:round/>
                      <a:headEnd len="sm" w="sm" type="none"/>
                      <a:tailEnd len="sm" w="sm" type="none"/>
                    </a:lnB>
                    <a:solidFill>
                      <a:srgbClr val="FFFFFF"/>
                    </a:solidFill>
                  </a:tcPr>
                </a:tc>
              </a:tr>
              <a:tr h="530350">
                <a:tc>
                  <a:txBody>
                    <a:bodyPr/>
                    <a:lstStyle/>
                    <a:p>
                      <a:pPr indent="0" lvl="0" marL="0" marR="0" rtl="0" algn="l">
                        <a:lnSpc>
                          <a:spcPct val="100000"/>
                        </a:lnSpc>
                        <a:spcBef>
                          <a:spcPts val="0"/>
                        </a:spcBef>
                        <a:spcAft>
                          <a:spcPts val="0"/>
                        </a:spcAft>
                        <a:buClr>
                          <a:srgbClr val="FF1D0D"/>
                        </a:buClr>
                        <a:buSzPts val="1200"/>
                        <a:buFont typeface="Arial"/>
                        <a:buNone/>
                      </a:pPr>
                      <a:r>
                        <a:rPr b="1" lang="en-US" sz="1200" u="none" cap="none" strike="noStrike">
                          <a:solidFill>
                            <a:srgbClr val="FF1D0D"/>
                          </a:solidFill>
                          <a:latin typeface="Arial"/>
                          <a:ea typeface="Arial"/>
                          <a:cs typeface="Arial"/>
                          <a:sym typeface="Arial"/>
                        </a:rPr>
                        <a:t>AIスキルの保守</a:t>
                      </a:r>
                      <a:endParaRPr sz="1200" u="none" cap="none" strike="noStrike">
                        <a:latin typeface="Arial"/>
                        <a:ea typeface="Arial"/>
                        <a:cs typeface="Arial"/>
                        <a:sym typeface="Arial"/>
                      </a:endParaRPr>
                    </a:p>
                  </a:txBody>
                  <a:tcPr marT="54875" marB="54875" marR="54875" marL="54875" anchor="ctr">
                    <a:lnL cap="flat" cmpd="sng" w="12700">
                      <a:solidFill>
                        <a:srgbClr val="F7D7D3"/>
                      </a:solidFill>
                      <a:prstDash val="solid"/>
                      <a:round/>
                      <a:headEnd len="sm" w="sm" type="none"/>
                      <a:tailEnd len="sm" w="sm" type="none"/>
                    </a:lnL>
                    <a:lnR cap="flat" cmpd="sng" w="12700">
                      <a:solidFill>
                        <a:srgbClr val="F7D7D3"/>
                      </a:solidFill>
                      <a:prstDash val="solid"/>
                      <a:round/>
                      <a:headEnd len="sm" w="sm" type="none"/>
                      <a:tailEnd len="sm" w="sm" type="none"/>
                    </a:lnR>
                    <a:lnT cap="flat" cmpd="sng" w="12700">
                      <a:solidFill>
                        <a:srgbClr val="F7D7D3"/>
                      </a:solidFill>
                      <a:prstDash val="solid"/>
                      <a:round/>
                      <a:headEnd len="sm" w="sm" type="none"/>
                      <a:tailEnd len="sm" w="sm" type="none"/>
                    </a:lnT>
                    <a:lnB cap="flat" cmpd="sng" w="12700">
                      <a:solidFill>
                        <a:srgbClr val="F7D7D3"/>
                      </a:solidFill>
                      <a:prstDash val="solid"/>
                      <a:round/>
                      <a:headEnd len="sm" w="sm" type="none"/>
                      <a:tailEnd len="sm" w="sm" type="none"/>
                    </a:lnB>
                    <a:solidFill>
                      <a:srgbClr val="FDF3F2"/>
                    </a:solidFill>
                  </a:tcPr>
                </a:tc>
                <a:tc>
                  <a:txBody>
                    <a:bodyPr/>
                    <a:lstStyle/>
                    <a:p>
                      <a:pPr indent="0" lvl="0" marL="0" marR="0" rtl="0" algn="ctr">
                        <a:lnSpc>
                          <a:spcPct val="100000"/>
                        </a:lnSpc>
                        <a:spcBef>
                          <a:spcPts val="0"/>
                        </a:spcBef>
                        <a:spcAft>
                          <a:spcPts val="0"/>
                        </a:spcAft>
                        <a:buClr>
                          <a:srgbClr val="96777B"/>
                        </a:buClr>
                        <a:buSzPts val="1200"/>
                        <a:buFont typeface="Arial"/>
                        <a:buNone/>
                      </a:pPr>
                      <a:r>
                        <a:rPr lang="en-US" sz="1200" u="none" cap="none" strike="noStrike">
                          <a:solidFill>
                            <a:srgbClr val="96777B"/>
                          </a:solidFill>
                          <a:latin typeface="Arial"/>
                          <a:ea typeface="Arial"/>
                          <a:cs typeface="Arial"/>
                          <a:sym typeface="Arial"/>
                        </a:rPr>
                        <a:t>弊社に依存</a:t>
                      </a:r>
                      <a:endParaRPr sz="1200" u="none" cap="none" strike="noStrike">
                        <a:latin typeface="Arial"/>
                        <a:ea typeface="Arial"/>
                        <a:cs typeface="Arial"/>
                        <a:sym typeface="Arial"/>
                      </a:endParaRPr>
                    </a:p>
                  </a:txBody>
                  <a:tcPr marT="54875" marB="54875" marR="54875" marL="54875" anchor="ctr">
                    <a:lnL cap="flat" cmpd="sng" w="12700">
                      <a:solidFill>
                        <a:srgbClr val="F7D7D3"/>
                      </a:solidFill>
                      <a:prstDash val="solid"/>
                      <a:round/>
                      <a:headEnd len="sm" w="sm" type="none"/>
                      <a:tailEnd len="sm" w="sm" type="none"/>
                    </a:lnL>
                    <a:lnR cap="flat" cmpd="sng" w="12700">
                      <a:solidFill>
                        <a:srgbClr val="F7D7D3"/>
                      </a:solidFill>
                      <a:prstDash val="solid"/>
                      <a:round/>
                      <a:headEnd len="sm" w="sm" type="none"/>
                      <a:tailEnd len="sm" w="sm" type="none"/>
                    </a:lnR>
                    <a:lnT cap="flat" cmpd="sng" w="12700">
                      <a:solidFill>
                        <a:srgbClr val="F7D7D3"/>
                      </a:solidFill>
                      <a:prstDash val="solid"/>
                      <a:round/>
                      <a:headEnd len="sm" w="sm" type="none"/>
                      <a:tailEnd len="sm" w="sm" type="none"/>
                    </a:lnT>
                    <a:lnB cap="flat" cmpd="sng" w="12700">
                      <a:solidFill>
                        <a:srgbClr val="F7D7D3"/>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Clr>
                          <a:srgbClr val="FF1D0D"/>
                        </a:buClr>
                        <a:buSzPts val="1200"/>
                        <a:buFont typeface="Arial"/>
                        <a:buNone/>
                      </a:pPr>
                      <a:r>
                        <a:rPr b="1" lang="en-US" sz="1200" u="none" cap="none" strike="noStrike">
                          <a:solidFill>
                            <a:srgbClr val="FF1D0D"/>
                          </a:solidFill>
                          <a:latin typeface="Arial"/>
                          <a:ea typeface="Arial"/>
                          <a:cs typeface="Arial"/>
                          <a:sym typeface="Arial"/>
                        </a:rPr>
                        <a:t>お客様自身で作成・改善可能</a:t>
                      </a:r>
                      <a:endParaRPr sz="1200" u="none" cap="none" strike="noStrike">
                        <a:latin typeface="Arial"/>
                        <a:ea typeface="Arial"/>
                        <a:cs typeface="Arial"/>
                        <a:sym typeface="Arial"/>
                      </a:endParaRPr>
                    </a:p>
                  </a:txBody>
                  <a:tcPr marT="54875" marB="54875" marR="54875" marL="54875" anchor="ctr">
                    <a:lnL cap="flat" cmpd="sng" w="12700">
                      <a:solidFill>
                        <a:srgbClr val="F7D7D3"/>
                      </a:solidFill>
                      <a:prstDash val="solid"/>
                      <a:round/>
                      <a:headEnd len="sm" w="sm" type="none"/>
                      <a:tailEnd len="sm" w="sm" type="none"/>
                    </a:lnL>
                    <a:lnR cap="flat" cmpd="sng" w="12700">
                      <a:solidFill>
                        <a:srgbClr val="F7D7D3"/>
                      </a:solidFill>
                      <a:prstDash val="solid"/>
                      <a:round/>
                      <a:headEnd len="sm" w="sm" type="none"/>
                      <a:tailEnd len="sm" w="sm" type="none"/>
                    </a:lnR>
                    <a:lnT cap="flat" cmpd="sng" w="12700">
                      <a:solidFill>
                        <a:srgbClr val="F7D7D3"/>
                      </a:solidFill>
                      <a:prstDash val="solid"/>
                      <a:round/>
                      <a:headEnd len="sm" w="sm" type="none"/>
                      <a:tailEnd len="sm" w="sm" type="none"/>
                    </a:lnT>
                    <a:lnB cap="flat" cmpd="sng" w="12700">
                      <a:solidFill>
                        <a:srgbClr val="F7D7D3"/>
                      </a:solidFill>
                      <a:prstDash val="solid"/>
                      <a:round/>
                      <a:headEnd len="sm" w="sm" type="none"/>
                      <a:tailEnd len="sm" w="sm" type="none"/>
                    </a:lnB>
                    <a:solidFill>
                      <a:srgbClr val="FFFFFF"/>
                    </a:solidFill>
                  </a:tcPr>
                </a:tc>
              </a:tr>
            </a:tbl>
          </a:graphicData>
        </a:graphic>
      </p:graphicFrame>
      <p:sp>
        <p:nvSpPr>
          <p:cNvPr id="510" name="Google Shape;510;p22"/>
          <p:cNvSpPr/>
          <p:nvPr/>
        </p:nvSpPr>
        <p:spPr>
          <a:xfrm>
            <a:off x="548640" y="5532120"/>
            <a:ext cx="11064240" cy="54864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1D0D"/>
              </a:buClr>
              <a:buSzPts val="1250"/>
              <a:buFont typeface="Arial"/>
              <a:buNone/>
            </a:pPr>
            <a:r>
              <a:rPr b="1" i="0" lang="en-US" sz="1250" u="none" cap="none" strike="noStrike">
                <a:solidFill>
                  <a:srgbClr val="FF1D0D"/>
                </a:solidFill>
                <a:latin typeface="Arial"/>
                <a:ea typeface="Arial"/>
                <a:cs typeface="Arial"/>
                <a:sym typeface="Arial"/>
              </a:rPr>
              <a:t>示唆：</a:t>
            </a:r>
            <a:r>
              <a:rPr b="0" i="0" lang="en-US" sz="1250" u="none" cap="none" strike="noStrike">
                <a:solidFill>
                  <a:srgbClr val="332528"/>
                </a:solidFill>
                <a:latin typeface="Arial"/>
                <a:ea typeface="Arial"/>
                <a:cs typeface="Arial"/>
                <a:sym typeface="Arial"/>
              </a:rPr>
              <a:t>現場理解 → 小規模改善・試運用 → 検証済み施策の自動化。人の判断を残したまま、段階的に自動化範囲を拡大。</a:t>
            </a:r>
            <a:endParaRPr b="0" i="0" sz="1250" u="none" cap="none" strike="noStrike">
              <a:solidFill>
                <a:schemeClr val="dk1"/>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15" name="Shape 515"/>
        <p:cNvGrpSpPr/>
        <p:nvPr/>
      </p:nvGrpSpPr>
      <p:grpSpPr>
        <a:xfrm>
          <a:off x="0" y="0"/>
          <a:ext cx="0" cy="0"/>
          <a:chOff x="0" y="0"/>
          <a:chExt cx="0" cy="0"/>
        </a:xfrm>
      </p:grpSpPr>
      <p:sp>
        <p:nvSpPr>
          <p:cNvPr id="516" name="Google Shape;516;p23"/>
          <p:cNvSpPr/>
          <p:nvPr/>
        </p:nvSpPr>
        <p:spPr>
          <a:xfrm>
            <a:off x="11503152" y="6473952"/>
            <a:ext cx="457200" cy="274320"/>
          </a:xfrm>
          <a:prstGeom prst="rect">
            <a:avLst/>
          </a:prstGeom>
          <a:noFill/>
          <a:ln>
            <a:noFill/>
          </a:ln>
        </p:spPr>
        <p:txBody>
          <a:bodyPr anchorCtr="0" anchor="ctr" bIns="0" lIns="0" spcFirstLastPara="1" rIns="0" wrap="square" tIns="0">
            <a:noAutofit/>
          </a:bodyPr>
          <a:lstStyle/>
          <a:p>
            <a:pPr indent="0" lvl="0" marL="0" marR="0" rtl="0" algn="r">
              <a:lnSpc>
                <a:spcPct val="100000"/>
              </a:lnSpc>
              <a:spcBef>
                <a:spcPts val="0"/>
              </a:spcBef>
              <a:spcAft>
                <a:spcPts val="0"/>
              </a:spcAft>
              <a:buClr>
                <a:srgbClr val="96777B"/>
              </a:buClr>
              <a:buSzPts val="1000"/>
              <a:buFont typeface="Arial"/>
              <a:buNone/>
            </a:pPr>
            <a:r>
              <a:rPr b="0" i="0" lang="en-US" sz="1000" u="none" cap="none" strike="noStrike">
                <a:solidFill>
                  <a:srgbClr val="96777B"/>
                </a:solidFill>
                <a:latin typeface="Arial"/>
                <a:ea typeface="Arial"/>
                <a:cs typeface="Arial"/>
                <a:sym typeface="Arial"/>
              </a:rPr>
              <a:t>23</a:t>
            </a:r>
            <a:endParaRPr b="0" i="0" sz="1000" u="none" cap="none" strike="noStrike">
              <a:solidFill>
                <a:schemeClr val="dk1"/>
              </a:solidFill>
              <a:latin typeface="Calibri"/>
              <a:ea typeface="Calibri"/>
              <a:cs typeface="Calibri"/>
              <a:sym typeface="Calibri"/>
            </a:endParaRPr>
          </a:p>
        </p:txBody>
      </p:sp>
      <p:pic>
        <p:nvPicPr>
          <p:cNvPr descr="/home/claude/logo.png" id="517" name="Google Shape;517;p23"/>
          <p:cNvPicPr preferRelativeResize="0"/>
          <p:nvPr/>
        </p:nvPicPr>
        <p:blipFill rotWithShape="1">
          <a:blip r:embed="rId3">
            <a:alphaModFix/>
          </a:blip>
          <a:srcRect b="0" l="0" r="0" t="0"/>
          <a:stretch/>
        </p:blipFill>
        <p:spPr>
          <a:xfrm>
            <a:off x="11274552" y="274320"/>
            <a:ext cx="402336" cy="402336"/>
          </a:xfrm>
          <a:prstGeom prst="rect">
            <a:avLst/>
          </a:prstGeom>
          <a:noFill/>
          <a:ln>
            <a:noFill/>
          </a:ln>
        </p:spPr>
      </p:pic>
      <p:sp>
        <p:nvSpPr>
          <p:cNvPr id="518" name="Google Shape;518;p23"/>
          <p:cNvSpPr/>
          <p:nvPr/>
        </p:nvSpPr>
        <p:spPr>
          <a:xfrm>
            <a:off x="548640" y="347472"/>
            <a:ext cx="8686800" cy="27432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D91604"/>
              </a:buClr>
              <a:buSzPts val="1200"/>
              <a:buFont typeface="Arial"/>
              <a:buNone/>
            </a:pPr>
            <a:r>
              <a:rPr b="1" i="0" lang="en-US" sz="1200" u="none" cap="none" strike="noStrike">
                <a:solidFill>
                  <a:srgbClr val="D91604"/>
                </a:solidFill>
                <a:latin typeface="Arial"/>
                <a:ea typeface="Arial"/>
                <a:cs typeface="Arial"/>
                <a:sym typeface="Arial"/>
              </a:rPr>
              <a:t>APPENDIX</a:t>
            </a:r>
            <a:endParaRPr b="0" i="0" sz="1200" u="none" cap="none" strike="noStrike">
              <a:solidFill>
                <a:schemeClr val="dk1"/>
              </a:solidFill>
              <a:latin typeface="Calibri"/>
              <a:ea typeface="Calibri"/>
              <a:cs typeface="Calibri"/>
              <a:sym typeface="Calibri"/>
            </a:endParaRPr>
          </a:p>
        </p:txBody>
      </p:sp>
      <p:sp>
        <p:nvSpPr>
          <p:cNvPr id="519" name="Google Shape;519;p23"/>
          <p:cNvSpPr/>
          <p:nvPr/>
        </p:nvSpPr>
        <p:spPr>
          <a:xfrm>
            <a:off x="548640" y="621792"/>
            <a:ext cx="11064240" cy="566928"/>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332528"/>
              </a:buClr>
              <a:buSzPts val="2500"/>
              <a:buFont typeface="Arial"/>
              <a:buNone/>
            </a:pPr>
            <a:r>
              <a:rPr b="1" i="0" lang="en-US" sz="2500" u="none" cap="none" strike="noStrike">
                <a:solidFill>
                  <a:srgbClr val="332528"/>
                </a:solidFill>
                <a:latin typeface="Arial"/>
                <a:ea typeface="Arial"/>
                <a:cs typeface="Arial"/>
                <a:sym typeface="Arial"/>
              </a:rPr>
              <a:t>A6. 推奨ロードマップとKPI</a:t>
            </a:r>
            <a:endParaRPr b="0" i="0" sz="2500" u="none" cap="none" strike="noStrike">
              <a:solidFill>
                <a:schemeClr val="dk1"/>
              </a:solidFill>
              <a:latin typeface="Calibri"/>
              <a:ea typeface="Calibri"/>
              <a:cs typeface="Calibri"/>
              <a:sym typeface="Calibri"/>
            </a:endParaRPr>
          </a:p>
        </p:txBody>
      </p:sp>
      <p:graphicFrame>
        <p:nvGraphicFramePr>
          <p:cNvPr id="520" name="Google Shape;520;p23"/>
          <p:cNvGraphicFramePr/>
          <p:nvPr/>
        </p:nvGraphicFramePr>
        <p:xfrm>
          <a:off x="548640" y="1691640"/>
          <a:ext cx="3000000" cy="3000000"/>
        </p:xfrm>
        <a:graphic>
          <a:graphicData uri="http://schemas.openxmlformats.org/drawingml/2006/table">
            <a:tbl>
              <a:tblPr>
                <a:noFill/>
                <a:tableStyleId>{85E9B1CC-8F7C-4545-B2C8-5D440617E8CA}</a:tableStyleId>
              </a:tblPr>
              <a:tblGrid>
                <a:gridCol w="1554475"/>
                <a:gridCol w="3383275"/>
                <a:gridCol w="4389125"/>
                <a:gridCol w="1737350"/>
              </a:tblGrid>
              <a:tr h="457200">
                <a:tc>
                  <a:txBody>
                    <a:bodyPr/>
                    <a:lstStyle/>
                    <a:p>
                      <a:pPr indent="0" lvl="0" marL="0" marR="0" rtl="0" algn="ctr">
                        <a:lnSpc>
                          <a:spcPct val="100000"/>
                        </a:lnSpc>
                        <a:spcBef>
                          <a:spcPts val="0"/>
                        </a:spcBef>
                        <a:spcAft>
                          <a:spcPts val="0"/>
                        </a:spcAft>
                        <a:buClr>
                          <a:srgbClr val="FFFFFF"/>
                        </a:buClr>
                        <a:buSzPts val="1250"/>
                        <a:buFont typeface="Arial"/>
                        <a:buNone/>
                      </a:pPr>
                      <a:r>
                        <a:rPr b="1" lang="en-US" sz="1250" u="none" cap="none" strike="noStrike">
                          <a:solidFill>
                            <a:srgbClr val="FFFFFF"/>
                          </a:solidFill>
                          <a:latin typeface="Arial"/>
                          <a:ea typeface="Arial"/>
                          <a:cs typeface="Arial"/>
                          <a:sym typeface="Arial"/>
                        </a:rPr>
                        <a:t>段階</a:t>
                      </a:r>
                      <a:endParaRPr sz="1250" u="none" cap="none" strike="noStrike">
                        <a:latin typeface="Arial"/>
                        <a:ea typeface="Arial"/>
                        <a:cs typeface="Arial"/>
                        <a:sym typeface="Arial"/>
                      </a:endParaRPr>
                    </a:p>
                  </a:txBody>
                  <a:tcPr marT="73150" marB="73150" marR="73150" marL="73150" anchor="ctr">
                    <a:lnL cap="flat" cmpd="sng" w="12700">
                      <a:solidFill>
                        <a:srgbClr val="F7D7D3"/>
                      </a:solidFill>
                      <a:prstDash val="solid"/>
                      <a:round/>
                      <a:headEnd len="sm" w="sm" type="none"/>
                      <a:tailEnd len="sm" w="sm" type="none"/>
                    </a:lnL>
                    <a:lnR cap="flat" cmpd="sng" w="12700">
                      <a:solidFill>
                        <a:srgbClr val="F7D7D3"/>
                      </a:solidFill>
                      <a:prstDash val="solid"/>
                      <a:round/>
                      <a:headEnd len="sm" w="sm" type="none"/>
                      <a:tailEnd len="sm" w="sm" type="none"/>
                    </a:lnR>
                    <a:lnT cap="flat" cmpd="sng" w="12700">
                      <a:solidFill>
                        <a:srgbClr val="F7D7D3"/>
                      </a:solidFill>
                      <a:prstDash val="solid"/>
                      <a:round/>
                      <a:headEnd len="sm" w="sm" type="none"/>
                      <a:tailEnd len="sm" w="sm" type="none"/>
                    </a:lnT>
                    <a:lnB cap="flat" cmpd="sng" w="12700">
                      <a:solidFill>
                        <a:srgbClr val="F7D7D3"/>
                      </a:solidFill>
                      <a:prstDash val="solid"/>
                      <a:round/>
                      <a:headEnd len="sm" w="sm" type="none"/>
                      <a:tailEnd len="sm" w="sm" type="none"/>
                    </a:lnB>
                    <a:solidFill>
                      <a:srgbClr val="8F1006"/>
                    </a:solidFill>
                  </a:tcPr>
                </a:tc>
                <a:tc>
                  <a:txBody>
                    <a:bodyPr/>
                    <a:lstStyle/>
                    <a:p>
                      <a:pPr indent="0" lvl="0" marL="0" marR="0" rtl="0" algn="ctr">
                        <a:lnSpc>
                          <a:spcPct val="100000"/>
                        </a:lnSpc>
                        <a:spcBef>
                          <a:spcPts val="0"/>
                        </a:spcBef>
                        <a:spcAft>
                          <a:spcPts val="0"/>
                        </a:spcAft>
                        <a:buClr>
                          <a:srgbClr val="FFFFFF"/>
                        </a:buClr>
                        <a:buSzPts val="1250"/>
                        <a:buFont typeface="Arial"/>
                        <a:buNone/>
                      </a:pPr>
                      <a:r>
                        <a:rPr b="1" lang="en-US" sz="1250" u="none" cap="none" strike="noStrike">
                          <a:solidFill>
                            <a:srgbClr val="FFFFFF"/>
                          </a:solidFill>
                          <a:latin typeface="Arial"/>
                          <a:ea typeface="Arial"/>
                          <a:cs typeface="Arial"/>
                          <a:sym typeface="Arial"/>
                        </a:rPr>
                        <a:t>目的</a:t>
                      </a:r>
                      <a:endParaRPr sz="1250" u="none" cap="none" strike="noStrike">
                        <a:latin typeface="Arial"/>
                        <a:ea typeface="Arial"/>
                        <a:cs typeface="Arial"/>
                        <a:sym typeface="Arial"/>
                      </a:endParaRPr>
                    </a:p>
                  </a:txBody>
                  <a:tcPr marT="73150" marB="73150" marR="73150" marL="73150" anchor="ctr">
                    <a:lnL cap="flat" cmpd="sng" w="12700">
                      <a:solidFill>
                        <a:srgbClr val="F7D7D3"/>
                      </a:solidFill>
                      <a:prstDash val="solid"/>
                      <a:round/>
                      <a:headEnd len="sm" w="sm" type="none"/>
                      <a:tailEnd len="sm" w="sm" type="none"/>
                    </a:lnL>
                    <a:lnR cap="flat" cmpd="sng" w="12700">
                      <a:solidFill>
                        <a:srgbClr val="F7D7D3"/>
                      </a:solidFill>
                      <a:prstDash val="solid"/>
                      <a:round/>
                      <a:headEnd len="sm" w="sm" type="none"/>
                      <a:tailEnd len="sm" w="sm" type="none"/>
                    </a:lnR>
                    <a:lnT cap="flat" cmpd="sng" w="12700">
                      <a:solidFill>
                        <a:srgbClr val="F7D7D3"/>
                      </a:solidFill>
                      <a:prstDash val="solid"/>
                      <a:round/>
                      <a:headEnd len="sm" w="sm" type="none"/>
                      <a:tailEnd len="sm" w="sm" type="none"/>
                    </a:lnT>
                    <a:lnB cap="flat" cmpd="sng" w="12700">
                      <a:solidFill>
                        <a:srgbClr val="F7D7D3"/>
                      </a:solidFill>
                      <a:prstDash val="solid"/>
                      <a:round/>
                      <a:headEnd len="sm" w="sm" type="none"/>
                      <a:tailEnd len="sm" w="sm" type="none"/>
                    </a:lnB>
                    <a:solidFill>
                      <a:srgbClr val="8F1006"/>
                    </a:solidFill>
                  </a:tcPr>
                </a:tc>
                <a:tc>
                  <a:txBody>
                    <a:bodyPr/>
                    <a:lstStyle/>
                    <a:p>
                      <a:pPr indent="0" lvl="0" marL="0" marR="0" rtl="0" algn="ctr">
                        <a:lnSpc>
                          <a:spcPct val="100000"/>
                        </a:lnSpc>
                        <a:spcBef>
                          <a:spcPts val="0"/>
                        </a:spcBef>
                        <a:spcAft>
                          <a:spcPts val="0"/>
                        </a:spcAft>
                        <a:buClr>
                          <a:srgbClr val="FFFFFF"/>
                        </a:buClr>
                        <a:buSzPts val="1250"/>
                        <a:buFont typeface="Arial"/>
                        <a:buNone/>
                      </a:pPr>
                      <a:r>
                        <a:rPr b="1" lang="en-US" sz="1250" u="none" cap="none" strike="noStrike">
                          <a:solidFill>
                            <a:srgbClr val="FFFFFF"/>
                          </a:solidFill>
                          <a:latin typeface="Arial"/>
                          <a:ea typeface="Arial"/>
                          <a:cs typeface="Arial"/>
                          <a:sym typeface="Arial"/>
                        </a:rPr>
                        <a:t>主な成果物</a:t>
                      </a:r>
                      <a:endParaRPr sz="1250" u="none" cap="none" strike="noStrike">
                        <a:latin typeface="Arial"/>
                        <a:ea typeface="Arial"/>
                        <a:cs typeface="Arial"/>
                        <a:sym typeface="Arial"/>
                      </a:endParaRPr>
                    </a:p>
                  </a:txBody>
                  <a:tcPr marT="73150" marB="73150" marR="73150" marL="73150" anchor="ctr">
                    <a:lnL cap="flat" cmpd="sng" w="12700">
                      <a:solidFill>
                        <a:srgbClr val="F7D7D3"/>
                      </a:solidFill>
                      <a:prstDash val="solid"/>
                      <a:round/>
                      <a:headEnd len="sm" w="sm" type="none"/>
                      <a:tailEnd len="sm" w="sm" type="none"/>
                    </a:lnL>
                    <a:lnR cap="flat" cmpd="sng" w="12700">
                      <a:solidFill>
                        <a:srgbClr val="F7D7D3"/>
                      </a:solidFill>
                      <a:prstDash val="solid"/>
                      <a:round/>
                      <a:headEnd len="sm" w="sm" type="none"/>
                      <a:tailEnd len="sm" w="sm" type="none"/>
                    </a:lnR>
                    <a:lnT cap="flat" cmpd="sng" w="12700">
                      <a:solidFill>
                        <a:srgbClr val="F7D7D3"/>
                      </a:solidFill>
                      <a:prstDash val="solid"/>
                      <a:round/>
                      <a:headEnd len="sm" w="sm" type="none"/>
                      <a:tailEnd len="sm" w="sm" type="none"/>
                    </a:lnT>
                    <a:lnB cap="flat" cmpd="sng" w="12700">
                      <a:solidFill>
                        <a:srgbClr val="F7D7D3"/>
                      </a:solidFill>
                      <a:prstDash val="solid"/>
                      <a:round/>
                      <a:headEnd len="sm" w="sm" type="none"/>
                      <a:tailEnd len="sm" w="sm" type="none"/>
                    </a:lnB>
                    <a:solidFill>
                      <a:srgbClr val="8F1006"/>
                    </a:solidFill>
                  </a:tcPr>
                </a:tc>
                <a:tc>
                  <a:txBody>
                    <a:bodyPr/>
                    <a:lstStyle/>
                    <a:p>
                      <a:pPr indent="0" lvl="0" marL="0" marR="0" rtl="0" algn="ctr">
                        <a:lnSpc>
                          <a:spcPct val="100000"/>
                        </a:lnSpc>
                        <a:spcBef>
                          <a:spcPts val="0"/>
                        </a:spcBef>
                        <a:spcAft>
                          <a:spcPts val="0"/>
                        </a:spcAft>
                        <a:buClr>
                          <a:srgbClr val="FFFFFF"/>
                        </a:buClr>
                        <a:buSzPts val="1250"/>
                        <a:buFont typeface="Arial"/>
                        <a:buNone/>
                      </a:pPr>
                      <a:r>
                        <a:rPr b="1" lang="en-US" sz="1250" u="none" cap="none" strike="noStrike">
                          <a:solidFill>
                            <a:srgbClr val="FFFFFF"/>
                          </a:solidFill>
                          <a:latin typeface="Arial"/>
                          <a:ea typeface="Arial"/>
                          <a:cs typeface="Arial"/>
                          <a:sym typeface="Arial"/>
                        </a:rPr>
                        <a:t>期間</a:t>
                      </a:r>
                      <a:endParaRPr sz="1250" u="none" cap="none" strike="noStrike">
                        <a:latin typeface="Arial"/>
                        <a:ea typeface="Arial"/>
                        <a:cs typeface="Arial"/>
                        <a:sym typeface="Arial"/>
                      </a:endParaRPr>
                    </a:p>
                  </a:txBody>
                  <a:tcPr marT="73150" marB="73150" marR="73150" marL="73150" anchor="ctr">
                    <a:lnL cap="flat" cmpd="sng" w="12700">
                      <a:solidFill>
                        <a:srgbClr val="F7D7D3"/>
                      </a:solidFill>
                      <a:prstDash val="solid"/>
                      <a:round/>
                      <a:headEnd len="sm" w="sm" type="none"/>
                      <a:tailEnd len="sm" w="sm" type="none"/>
                    </a:lnL>
                    <a:lnR cap="flat" cmpd="sng" w="12700">
                      <a:solidFill>
                        <a:srgbClr val="F7D7D3"/>
                      </a:solidFill>
                      <a:prstDash val="solid"/>
                      <a:round/>
                      <a:headEnd len="sm" w="sm" type="none"/>
                      <a:tailEnd len="sm" w="sm" type="none"/>
                    </a:lnR>
                    <a:lnT cap="flat" cmpd="sng" w="12700">
                      <a:solidFill>
                        <a:srgbClr val="F7D7D3"/>
                      </a:solidFill>
                      <a:prstDash val="solid"/>
                      <a:round/>
                      <a:headEnd len="sm" w="sm" type="none"/>
                      <a:tailEnd len="sm" w="sm" type="none"/>
                    </a:lnT>
                    <a:lnB cap="flat" cmpd="sng" w="12700">
                      <a:solidFill>
                        <a:srgbClr val="F7D7D3"/>
                      </a:solidFill>
                      <a:prstDash val="solid"/>
                      <a:round/>
                      <a:headEnd len="sm" w="sm" type="none"/>
                      <a:tailEnd len="sm" w="sm" type="none"/>
                    </a:lnB>
                    <a:solidFill>
                      <a:srgbClr val="8F1006"/>
                    </a:solidFill>
                  </a:tcPr>
                </a:tc>
              </a:tr>
              <a:tr h="713225">
                <a:tc>
                  <a:txBody>
                    <a:bodyPr/>
                    <a:lstStyle/>
                    <a:p>
                      <a:pPr indent="0" lvl="0" marL="0" marR="0" rtl="0" algn="l">
                        <a:lnSpc>
                          <a:spcPct val="100000"/>
                        </a:lnSpc>
                        <a:spcBef>
                          <a:spcPts val="0"/>
                        </a:spcBef>
                        <a:spcAft>
                          <a:spcPts val="0"/>
                        </a:spcAft>
                        <a:buClr>
                          <a:srgbClr val="FF1D0D"/>
                        </a:buClr>
                        <a:buSzPts val="1200"/>
                        <a:buFont typeface="Arial"/>
                        <a:buNone/>
                      </a:pPr>
                      <a:r>
                        <a:rPr b="1" lang="en-US" sz="1200" u="none" cap="none" strike="noStrike">
                          <a:solidFill>
                            <a:srgbClr val="FF1D0D"/>
                          </a:solidFill>
                          <a:latin typeface="Arial"/>
                          <a:ea typeface="Arial"/>
                          <a:cs typeface="Arial"/>
                          <a:sym typeface="Arial"/>
                        </a:rPr>
                        <a:t>第0段階</a:t>
                      </a:r>
                      <a:endParaRPr sz="1200" u="none" cap="none" strike="noStrike">
                        <a:latin typeface="Arial"/>
                        <a:ea typeface="Arial"/>
                        <a:cs typeface="Arial"/>
                        <a:sym typeface="Arial"/>
                      </a:endParaRPr>
                    </a:p>
                  </a:txBody>
                  <a:tcPr marT="73150" marB="73150" marR="73150" marL="73150" anchor="ctr">
                    <a:lnL cap="flat" cmpd="sng" w="12700">
                      <a:solidFill>
                        <a:srgbClr val="F7D7D3"/>
                      </a:solidFill>
                      <a:prstDash val="solid"/>
                      <a:round/>
                      <a:headEnd len="sm" w="sm" type="none"/>
                      <a:tailEnd len="sm" w="sm" type="none"/>
                    </a:lnL>
                    <a:lnR cap="flat" cmpd="sng" w="12700">
                      <a:solidFill>
                        <a:srgbClr val="F7D7D3"/>
                      </a:solidFill>
                      <a:prstDash val="solid"/>
                      <a:round/>
                      <a:headEnd len="sm" w="sm" type="none"/>
                      <a:tailEnd len="sm" w="sm" type="none"/>
                    </a:lnR>
                    <a:lnT cap="flat" cmpd="sng" w="12700">
                      <a:solidFill>
                        <a:srgbClr val="F7D7D3"/>
                      </a:solidFill>
                      <a:prstDash val="solid"/>
                      <a:round/>
                      <a:headEnd len="sm" w="sm" type="none"/>
                      <a:tailEnd len="sm" w="sm" type="none"/>
                    </a:lnT>
                    <a:lnB cap="flat" cmpd="sng" w="12700">
                      <a:solidFill>
                        <a:srgbClr val="F7D7D3"/>
                      </a:solidFill>
                      <a:prstDash val="solid"/>
                      <a:round/>
                      <a:headEnd len="sm" w="sm" type="none"/>
                      <a:tailEnd len="sm" w="sm" type="none"/>
                    </a:lnB>
                    <a:solidFill>
                      <a:srgbClr val="FDF3F2"/>
                    </a:solidFill>
                  </a:tcPr>
                </a:tc>
                <a:tc>
                  <a:txBody>
                    <a:bodyPr/>
                    <a:lstStyle/>
                    <a:p>
                      <a:pPr indent="0" lvl="0" marL="0" marR="0" rtl="0" algn="l">
                        <a:lnSpc>
                          <a:spcPct val="100000"/>
                        </a:lnSpc>
                        <a:spcBef>
                          <a:spcPts val="0"/>
                        </a:spcBef>
                        <a:spcAft>
                          <a:spcPts val="0"/>
                        </a:spcAft>
                        <a:buClr>
                          <a:srgbClr val="332528"/>
                        </a:buClr>
                        <a:buSzPts val="1200"/>
                        <a:buFont typeface="Arial"/>
                        <a:buNone/>
                      </a:pPr>
                      <a:r>
                        <a:rPr lang="en-US" sz="1200" u="none" cap="none" strike="noStrike">
                          <a:solidFill>
                            <a:srgbClr val="332528"/>
                          </a:solidFill>
                          <a:latin typeface="Arial"/>
                          <a:ea typeface="Arial"/>
                          <a:cs typeface="Arial"/>
                          <a:sym typeface="Arial"/>
                        </a:rPr>
                        <a:t>要件確認・プロトタイプ作成</a:t>
                      </a:r>
                      <a:endParaRPr sz="1200" u="none" cap="none" strike="noStrike">
                        <a:latin typeface="Arial"/>
                        <a:ea typeface="Arial"/>
                        <a:cs typeface="Arial"/>
                        <a:sym typeface="Arial"/>
                      </a:endParaRPr>
                    </a:p>
                  </a:txBody>
                  <a:tcPr marT="73150" marB="73150" marR="73150" marL="73150" anchor="ctr">
                    <a:lnL cap="flat" cmpd="sng" w="12700">
                      <a:solidFill>
                        <a:srgbClr val="F7D7D3"/>
                      </a:solidFill>
                      <a:prstDash val="solid"/>
                      <a:round/>
                      <a:headEnd len="sm" w="sm" type="none"/>
                      <a:tailEnd len="sm" w="sm" type="none"/>
                    </a:lnL>
                    <a:lnR cap="flat" cmpd="sng" w="12700">
                      <a:solidFill>
                        <a:srgbClr val="F7D7D3"/>
                      </a:solidFill>
                      <a:prstDash val="solid"/>
                      <a:round/>
                      <a:headEnd len="sm" w="sm" type="none"/>
                      <a:tailEnd len="sm" w="sm" type="none"/>
                    </a:lnR>
                    <a:lnT cap="flat" cmpd="sng" w="12700">
                      <a:solidFill>
                        <a:srgbClr val="F7D7D3"/>
                      </a:solidFill>
                      <a:prstDash val="solid"/>
                      <a:round/>
                      <a:headEnd len="sm" w="sm" type="none"/>
                      <a:tailEnd len="sm" w="sm" type="none"/>
                    </a:lnT>
                    <a:lnB cap="flat" cmpd="sng" w="12700">
                      <a:solidFill>
                        <a:srgbClr val="F7D7D3"/>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332528"/>
                        </a:buClr>
                        <a:buSzPts val="1150"/>
                        <a:buFont typeface="Arial"/>
                        <a:buNone/>
                      </a:pPr>
                      <a:r>
                        <a:rPr lang="en-US" sz="1150" u="none" cap="none" strike="noStrike">
                          <a:solidFill>
                            <a:srgbClr val="332528"/>
                          </a:solidFill>
                          <a:latin typeface="Arial"/>
                          <a:ea typeface="Arial"/>
                          <a:cs typeface="Arial"/>
                          <a:sym typeface="Arial"/>
                        </a:rPr>
                        <a:t>操作可能なプロトタイプ／技術方針案／概算見積</a:t>
                      </a:r>
                      <a:endParaRPr sz="1150" u="none" cap="none" strike="noStrike">
                        <a:latin typeface="Arial"/>
                        <a:ea typeface="Arial"/>
                        <a:cs typeface="Arial"/>
                        <a:sym typeface="Arial"/>
                      </a:endParaRPr>
                    </a:p>
                  </a:txBody>
                  <a:tcPr marT="73150" marB="73150" marR="73150" marL="73150" anchor="ctr">
                    <a:lnL cap="flat" cmpd="sng" w="12700">
                      <a:solidFill>
                        <a:srgbClr val="F7D7D3"/>
                      </a:solidFill>
                      <a:prstDash val="solid"/>
                      <a:round/>
                      <a:headEnd len="sm" w="sm" type="none"/>
                      <a:tailEnd len="sm" w="sm" type="none"/>
                    </a:lnL>
                    <a:lnR cap="flat" cmpd="sng" w="12700">
                      <a:solidFill>
                        <a:srgbClr val="F7D7D3"/>
                      </a:solidFill>
                      <a:prstDash val="solid"/>
                      <a:round/>
                      <a:headEnd len="sm" w="sm" type="none"/>
                      <a:tailEnd len="sm" w="sm" type="none"/>
                    </a:lnR>
                    <a:lnT cap="flat" cmpd="sng" w="12700">
                      <a:solidFill>
                        <a:srgbClr val="F7D7D3"/>
                      </a:solidFill>
                      <a:prstDash val="solid"/>
                      <a:round/>
                      <a:headEnd len="sm" w="sm" type="none"/>
                      <a:tailEnd len="sm" w="sm" type="none"/>
                    </a:lnT>
                    <a:lnB cap="flat" cmpd="sng" w="12700">
                      <a:solidFill>
                        <a:srgbClr val="F7D7D3"/>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Clr>
                          <a:srgbClr val="D91604"/>
                        </a:buClr>
                        <a:buSzPts val="1200"/>
                        <a:buFont typeface="Arial"/>
                        <a:buNone/>
                      </a:pPr>
                      <a:r>
                        <a:rPr b="1" lang="en-US" sz="1200" u="none" cap="none" strike="noStrike">
                          <a:solidFill>
                            <a:srgbClr val="D91604"/>
                          </a:solidFill>
                          <a:latin typeface="Arial"/>
                          <a:ea typeface="Arial"/>
                          <a:cs typeface="Arial"/>
                          <a:sym typeface="Arial"/>
                        </a:rPr>
                        <a:t>2〜4週間</a:t>
                      </a:r>
                      <a:endParaRPr sz="1200" u="none" cap="none" strike="noStrike">
                        <a:latin typeface="Arial"/>
                        <a:ea typeface="Arial"/>
                        <a:cs typeface="Arial"/>
                        <a:sym typeface="Arial"/>
                      </a:endParaRPr>
                    </a:p>
                  </a:txBody>
                  <a:tcPr marT="73150" marB="73150" marR="73150" marL="73150" anchor="ctr">
                    <a:lnL cap="flat" cmpd="sng" w="12700">
                      <a:solidFill>
                        <a:srgbClr val="F7D7D3"/>
                      </a:solidFill>
                      <a:prstDash val="solid"/>
                      <a:round/>
                      <a:headEnd len="sm" w="sm" type="none"/>
                      <a:tailEnd len="sm" w="sm" type="none"/>
                    </a:lnL>
                    <a:lnR cap="flat" cmpd="sng" w="12700">
                      <a:solidFill>
                        <a:srgbClr val="F7D7D3"/>
                      </a:solidFill>
                      <a:prstDash val="solid"/>
                      <a:round/>
                      <a:headEnd len="sm" w="sm" type="none"/>
                      <a:tailEnd len="sm" w="sm" type="none"/>
                    </a:lnR>
                    <a:lnT cap="flat" cmpd="sng" w="12700">
                      <a:solidFill>
                        <a:srgbClr val="F7D7D3"/>
                      </a:solidFill>
                      <a:prstDash val="solid"/>
                      <a:round/>
                      <a:headEnd len="sm" w="sm" type="none"/>
                      <a:tailEnd len="sm" w="sm" type="none"/>
                    </a:lnT>
                    <a:lnB cap="flat" cmpd="sng" w="12700">
                      <a:solidFill>
                        <a:srgbClr val="F7D7D3"/>
                      </a:solidFill>
                      <a:prstDash val="solid"/>
                      <a:round/>
                      <a:headEnd len="sm" w="sm" type="none"/>
                      <a:tailEnd len="sm" w="sm" type="none"/>
                    </a:lnB>
                    <a:solidFill>
                      <a:srgbClr val="FDF3F2"/>
                    </a:solidFill>
                  </a:tcPr>
                </a:tc>
              </a:tr>
              <a:tr h="713225">
                <a:tc>
                  <a:txBody>
                    <a:bodyPr/>
                    <a:lstStyle/>
                    <a:p>
                      <a:pPr indent="0" lvl="0" marL="0" marR="0" rtl="0" algn="l">
                        <a:lnSpc>
                          <a:spcPct val="100000"/>
                        </a:lnSpc>
                        <a:spcBef>
                          <a:spcPts val="0"/>
                        </a:spcBef>
                        <a:spcAft>
                          <a:spcPts val="0"/>
                        </a:spcAft>
                        <a:buClr>
                          <a:srgbClr val="FF1D0D"/>
                        </a:buClr>
                        <a:buSzPts val="1200"/>
                        <a:buFont typeface="Arial"/>
                        <a:buNone/>
                      </a:pPr>
                      <a:r>
                        <a:rPr b="1" lang="en-US" sz="1200" u="none" cap="none" strike="noStrike">
                          <a:solidFill>
                            <a:srgbClr val="FF1D0D"/>
                          </a:solidFill>
                          <a:latin typeface="Arial"/>
                          <a:ea typeface="Arial"/>
                          <a:cs typeface="Arial"/>
                          <a:sym typeface="Arial"/>
                        </a:rPr>
                        <a:t>第1段階</a:t>
                      </a:r>
                      <a:endParaRPr sz="1200" u="none" cap="none" strike="noStrike">
                        <a:latin typeface="Arial"/>
                        <a:ea typeface="Arial"/>
                        <a:cs typeface="Arial"/>
                        <a:sym typeface="Arial"/>
                      </a:endParaRPr>
                    </a:p>
                  </a:txBody>
                  <a:tcPr marT="73150" marB="73150" marR="73150" marL="73150" anchor="ctr">
                    <a:lnL cap="flat" cmpd="sng" w="12700">
                      <a:solidFill>
                        <a:srgbClr val="F7D7D3"/>
                      </a:solidFill>
                      <a:prstDash val="solid"/>
                      <a:round/>
                      <a:headEnd len="sm" w="sm" type="none"/>
                      <a:tailEnd len="sm" w="sm" type="none"/>
                    </a:lnL>
                    <a:lnR cap="flat" cmpd="sng" w="12700">
                      <a:solidFill>
                        <a:srgbClr val="F7D7D3"/>
                      </a:solidFill>
                      <a:prstDash val="solid"/>
                      <a:round/>
                      <a:headEnd len="sm" w="sm" type="none"/>
                      <a:tailEnd len="sm" w="sm" type="none"/>
                    </a:lnR>
                    <a:lnT cap="flat" cmpd="sng" w="12700">
                      <a:solidFill>
                        <a:srgbClr val="F7D7D3"/>
                      </a:solidFill>
                      <a:prstDash val="solid"/>
                      <a:round/>
                      <a:headEnd len="sm" w="sm" type="none"/>
                      <a:tailEnd len="sm" w="sm" type="none"/>
                    </a:lnT>
                    <a:lnB cap="flat" cmpd="sng" w="12700">
                      <a:solidFill>
                        <a:srgbClr val="F7D7D3"/>
                      </a:solidFill>
                      <a:prstDash val="solid"/>
                      <a:round/>
                      <a:headEnd len="sm" w="sm" type="none"/>
                      <a:tailEnd len="sm" w="sm" type="none"/>
                    </a:lnB>
                    <a:solidFill>
                      <a:srgbClr val="FDF3F2"/>
                    </a:solidFill>
                  </a:tcPr>
                </a:tc>
                <a:tc>
                  <a:txBody>
                    <a:bodyPr/>
                    <a:lstStyle/>
                    <a:p>
                      <a:pPr indent="0" lvl="0" marL="0" marR="0" rtl="0" algn="l">
                        <a:lnSpc>
                          <a:spcPct val="100000"/>
                        </a:lnSpc>
                        <a:spcBef>
                          <a:spcPts val="0"/>
                        </a:spcBef>
                        <a:spcAft>
                          <a:spcPts val="0"/>
                        </a:spcAft>
                        <a:buClr>
                          <a:srgbClr val="332528"/>
                        </a:buClr>
                        <a:buSzPts val="1200"/>
                        <a:buFont typeface="Arial"/>
                        <a:buNone/>
                      </a:pPr>
                      <a:r>
                        <a:rPr lang="en-US" sz="1200" u="none" cap="none" strike="noStrike">
                          <a:solidFill>
                            <a:srgbClr val="332528"/>
                          </a:solidFill>
                          <a:latin typeface="Arial"/>
                          <a:ea typeface="Arial"/>
                          <a:cs typeface="Arial"/>
                          <a:sym typeface="Arial"/>
                        </a:rPr>
                        <a:t>開発基盤・初期機能開発</a:t>
                      </a:r>
                      <a:endParaRPr sz="1200" u="none" cap="none" strike="noStrike">
                        <a:latin typeface="Arial"/>
                        <a:ea typeface="Arial"/>
                        <a:cs typeface="Arial"/>
                        <a:sym typeface="Arial"/>
                      </a:endParaRPr>
                    </a:p>
                  </a:txBody>
                  <a:tcPr marT="73150" marB="73150" marR="73150" marL="73150" anchor="ctr">
                    <a:lnL cap="flat" cmpd="sng" w="12700">
                      <a:solidFill>
                        <a:srgbClr val="F7D7D3"/>
                      </a:solidFill>
                      <a:prstDash val="solid"/>
                      <a:round/>
                      <a:headEnd len="sm" w="sm" type="none"/>
                      <a:tailEnd len="sm" w="sm" type="none"/>
                    </a:lnL>
                    <a:lnR cap="flat" cmpd="sng" w="12700">
                      <a:solidFill>
                        <a:srgbClr val="F7D7D3"/>
                      </a:solidFill>
                      <a:prstDash val="solid"/>
                      <a:round/>
                      <a:headEnd len="sm" w="sm" type="none"/>
                      <a:tailEnd len="sm" w="sm" type="none"/>
                    </a:lnR>
                    <a:lnT cap="flat" cmpd="sng" w="12700">
                      <a:solidFill>
                        <a:srgbClr val="F7D7D3"/>
                      </a:solidFill>
                      <a:prstDash val="solid"/>
                      <a:round/>
                      <a:headEnd len="sm" w="sm" type="none"/>
                      <a:tailEnd len="sm" w="sm" type="none"/>
                    </a:lnT>
                    <a:lnB cap="flat" cmpd="sng" w="12700">
                      <a:solidFill>
                        <a:srgbClr val="F7D7D3"/>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332528"/>
                        </a:buClr>
                        <a:buSzPts val="1150"/>
                        <a:buFont typeface="Arial"/>
                        <a:buNone/>
                      </a:pPr>
                      <a:r>
                        <a:rPr lang="en-US" sz="1150" u="none" cap="none" strike="noStrike">
                          <a:solidFill>
                            <a:srgbClr val="332528"/>
                          </a:solidFill>
                          <a:latin typeface="Arial"/>
                          <a:ea typeface="Arial"/>
                          <a:cs typeface="Arial"/>
                          <a:sym typeface="Arial"/>
                        </a:rPr>
                        <a:t>開発パイプライン／初期機能／短縮効果の測定結果</a:t>
                      </a:r>
                      <a:endParaRPr sz="1150" u="none" cap="none" strike="noStrike">
                        <a:latin typeface="Arial"/>
                        <a:ea typeface="Arial"/>
                        <a:cs typeface="Arial"/>
                        <a:sym typeface="Arial"/>
                      </a:endParaRPr>
                    </a:p>
                  </a:txBody>
                  <a:tcPr marT="73150" marB="73150" marR="73150" marL="73150" anchor="ctr">
                    <a:lnL cap="flat" cmpd="sng" w="12700">
                      <a:solidFill>
                        <a:srgbClr val="F7D7D3"/>
                      </a:solidFill>
                      <a:prstDash val="solid"/>
                      <a:round/>
                      <a:headEnd len="sm" w="sm" type="none"/>
                      <a:tailEnd len="sm" w="sm" type="none"/>
                    </a:lnL>
                    <a:lnR cap="flat" cmpd="sng" w="12700">
                      <a:solidFill>
                        <a:srgbClr val="F7D7D3"/>
                      </a:solidFill>
                      <a:prstDash val="solid"/>
                      <a:round/>
                      <a:headEnd len="sm" w="sm" type="none"/>
                      <a:tailEnd len="sm" w="sm" type="none"/>
                    </a:lnR>
                    <a:lnT cap="flat" cmpd="sng" w="12700">
                      <a:solidFill>
                        <a:srgbClr val="F7D7D3"/>
                      </a:solidFill>
                      <a:prstDash val="solid"/>
                      <a:round/>
                      <a:headEnd len="sm" w="sm" type="none"/>
                      <a:tailEnd len="sm" w="sm" type="none"/>
                    </a:lnT>
                    <a:lnB cap="flat" cmpd="sng" w="12700">
                      <a:solidFill>
                        <a:srgbClr val="F7D7D3"/>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Clr>
                          <a:srgbClr val="D91604"/>
                        </a:buClr>
                        <a:buSzPts val="1200"/>
                        <a:buFont typeface="Arial"/>
                        <a:buNone/>
                      </a:pPr>
                      <a:r>
                        <a:rPr b="1" lang="en-US" sz="1200" u="none" cap="none" strike="noStrike">
                          <a:solidFill>
                            <a:srgbClr val="D91604"/>
                          </a:solidFill>
                          <a:latin typeface="Arial"/>
                          <a:ea typeface="Arial"/>
                          <a:cs typeface="Arial"/>
                          <a:sym typeface="Arial"/>
                        </a:rPr>
                        <a:t>3〜6週間</a:t>
                      </a:r>
                      <a:endParaRPr sz="1200" u="none" cap="none" strike="noStrike">
                        <a:latin typeface="Arial"/>
                        <a:ea typeface="Arial"/>
                        <a:cs typeface="Arial"/>
                        <a:sym typeface="Arial"/>
                      </a:endParaRPr>
                    </a:p>
                  </a:txBody>
                  <a:tcPr marT="73150" marB="73150" marR="73150" marL="73150" anchor="ctr">
                    <a:lnL cap="flat" cmpd="sng" w="12700">
                      <a:solidFill>
                        <a:srgbClr val="F7D7D3"/>
                      </a:solidFill>
                      <a:prstDash val="solid"/>
                      <a:round/>
                      <a:headEnd len="sm" w="sm" type="none"/>
                      <a:tailEnd len="sm" w="sm" type="none"/>
                    </a:lnL>
                    <a:lnR cap="flat" cmpd="sng" w="12700">
                      <a:solidFill>
                        <a:srgbClr val="F7D7D3"/>
                      </a:solidFill>
                      <a:prstDash val="solid"/>
                      <a:round/>
                      <a:headEnd len="sm" w="sm" type="none"/>
                      <a:tailEnd len="sm" w="sm" type="none"/>
                    </a:lnR>
                    <a:lnT cap="flat" cmpd="sng" w="12700">
                      <a:solidFill>
                        <a:srgbClr val="F7D7D3"/>
                      </a:solidFill>
                      <a:prstDash val="solid"/>
                      <a:round/>
                      <a:headEnd len="sm" w="sm" type="none"/>
                      <a:tailEnd len="sm" w="sm" type="none"/>
                    </a:lnT>
                    <a:lnB cap="flat" cmpd="sng" w="12700">
                      <a:solidFill>
                        <a:srgbClr val="F7D7D3"/>
                      </a:solidFill>
                      <a:prstDash val="solid"/>
                      <a:round/>
                      <a:headEnd len="sm" w="sm" type="none"/>
                      <a:tailEnd len="sm" w="sm" type="none"/>
                    </a:lnB>
                    <a:solidFill>
                      <a:srgbClr val="FDF3F2"/>
                    </a:solidFill>
                  </a:tcPr>
                </a:tc>
              </a:tr>
              <a:tr h="713225">
                <a:tc>
                  <a:txBody>
                    <a:bodyPr/>
                    <a:lstStyle/>
                    <a:p>
                      <a:pPr indent="0" lvl="0" marL="0" marR="0" rtl="0" algn="l">
                        <a:lnSpc>
                          <a:spcPct val="100000"/>
                        </a:lnSpc>
                        <a:spcBef>
                          <a:spcPts val="0"/>
                        </a:spcBef>
                        <a:spcAft>
                          <a:spcPts val="0"/>
                        </a:spcAft>
                        <a:buClr>
                          <a:srgbClr val="FF1D0D"/>
                        </a:buClr>
                        <a:buSzPts val="1200"/>
                        <a:buFont typeface="Arial"/>
                        <a:buNone/>
                      </a:pPr>
                      <a:r>
                        <a:rPr b="1" lang="en-US" sz="1200" u="none" cap="none" strike="noStrike">
                          <a:solidFill>
                            <a:srgbClr val="FF1D0D"/>
                          </a:solidFill>
                          <a:latin typeface="Arial"/>
                          <a:ea typeface="Arial"/>
                          <a:cs typeface="Arial"/>
                          <a:sym typeface="Arial"/>
                        </a:rPr>
                        <a:t>第2段階</a:t>
                      </a:r>
                      <a:endParaRPr sz="1200" u="none" cap="none" strike="noStrike">
                        <a:latin typeface="Arial"/>
                        <a:ea typeface="Arial"/>
                        <a:cs typeface="Arial"/>
                        <a:sym typeface="Arial"/>
                      </a:endParaRPr>
                    </a:p>
                  </a:txBody>
                  <a:tcPr marT="73150" marB="73150" marR="73150" marL="73150" anchor="ctr">
                    <a:lnL cap="flat" cmpd="sng" w="12700">
                      <a:solidFill>
                        <a:srgbClr val="F7D7D3"/>
                      </a:solidFill>
                      <a:prstDash val="solid"/>
                      <a:round/>
                      <a:headEnd len="sm" w="sm" type="none"/>
                      <a:tailEnd len="sm" w="sm" type="none"/>
                    </a:lnL>
                    <a:lnR cap="flat" cmpd="sng" w="12700">
                      <a:solidFill>
                        <a:srgbClr val="F7D7D3"/>
                      </a:solidFill>
                      <a:prstDash val="solid"/>
                      <a:round/>
                      <a:headEnd len="sm" w="sm" type="none"/>
                      <a:tailEnd len="sm" w="sm" type="none"/>
                    </a:lnR>
                    <a:lnT cap="flat" cmpd="sng" w="12700">
                      <a:solidFill>
                        <a:srgbClr val="F7D7D3"/>
                      </a:solidFill>
                      <a:prstDash val="solid"/>
                      <a:round/>
                      <a:headEnd len="sm" w="sm" type="none"/>
                      <a:tailEnd len="sm" w="sm" type="none"/>
                    </a:lnT>
                    <a:lnB cap="flat" cmpd="sng" w="12700">
                      <a:solidFill>
                        <a:srgbClr val="F7D7D3"/>
                      </a:solidFill>
                      <a:prstDash val="solid"/>
                      <a:round/>
                      <a:headEnd len="sm" w="sm" type="none"/>
                      <a:tailEnd len="sm" w="sm" type="none"/>
                    </a:lnB>
                    <a:solidFill>
                      <a:srgbClr val="FDF3F2"/>
                    </a:solidFill>
                  </a:tcPr>
                </a:tc>
                <a:tc>
                  <a:txBody>
                    <a:bodyPr/>
                    <a:lstStyle/>
                    <a:p>
                      <a:pPr indent="0" lvl="0" marL="0" marR="0" rtl="0" algn="l">
                        <a:lnSpc>
                          <a:spcPct val="100000"/>
                        </a:lnSpc>
                        <a:spcBef>
                          <a:spcPts val="0"/>
                        </a:spcBef>
                        <a:spcAft>
                          <a:spcPts val="0"/>
                        </a:spcAft>
                        <a:buClr>
                          <a:srgbClr val="332528"/>
                        </a:buClr>
                        <a:buSzPts val="1200"/>
                        <a:buFont typeface="Arial"/>
                        <a:buNone/>
                      </a:pPr>
                      <a:r>
                        <a:rPr lang="en-US" sz="1200" u="none" cap="none" strike="noStrike">
                          <a:solidFill>
                            <a:srgbClr val="332528"/>
                          </a:solidFill>
                          <a:latin typeface="Arial"/>
                          <a:ea typeface="Arial"/>
                          <a:cs typeface="Arial"/>
                          <a:sym typeface="Arial"/>
                        </a:rPr>
                        <a:t>全体開発</a:t>
                      </a:r>
                      <a:endParaRPr sz="1200" u="none" cap="none" strike="noStrike">
                        <a:latin typeface="Arial"/>
                        <a:ea typeface="Arial"/>
                        <a:cs typeface="Arial"/>
                        <a:sym typeface="Arial"/>
                      </a:endParaRPr>
                    </a:p>
                  </a:txBody>
                  <a:tcPr marT="73150" marB="73150" marR="73150" marL="73150" anchor="ctr">
                    <a:lnL cap="flat" cmpd="sng" w="12700">
                      <a:solidFill>
                        <a:srgbClr val="F7D7D3"/>
                      </a:solidFill>
                      <a:prstDash val="solid"/>
                      <a:round/>
                      <a:headEnd len="sm" w="sm" type="none"/>
                      <a:tailEnd len="sm" w="sm" type="none"/>
                    </a:lnL>
                    <a:lnR cap="flat" cmpd="sng" w="12700">
                      <a:solidFill>
                        <a:srgbClr val="F7D7D3"/>
                      </a:solidFill>
                      <a:prstDash val="solid"/>
                      <a:round/>
                      <a:headEnd len="sm" w="sm" type="none"/>
                      <a:tailEnd len="sm" w="sm" type="none"/>
                    </a:lnR>
                    <a:lnT cap="flat" cmpd="sng" w="12700">
                      <a:solidFill>
                        <a:srgbClr val="F7D7D3"/>
                      </a:solidFill>
                      <a:prstDash val="solid"/>
                      <a:round/>
                      <a:headEnd len="sm" w="sm" type="none"/>
                      <a:tailEnd len="sm" w="sm" type="none"/>
                    </a:lnT>
                    <a:lnB cap="flat" cmpd="sng" w="12700">
                      <a:solidFill>
                        <a:srgbClr val="F7D7D3"/>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332528"/>
                        </a:buClr>
                        <a:buSzPts val="1150"/>
                        <a:buFont typeface="Arial"/>
                        <a:buNone/>
                      </a:pPr>
                      <a:r>
                        <a:rPr lang="en-US" sz="1150" u="none" cap="none" strike="noStrike">
                          <a:solidFill>
                            <a:srgbClr val="332528"/>
                          </a:solidFill>
                          <a:latin typeface="Arial"/>
                          <a:ea typeface="Arial"/>
                          <a:cs typeface="Arial"/>
                          <a:sym typeface="Arial"/>
                        </a:rPr>
                        <a:t>機能単位のリリース／指標管理表</a:t>
                      </a:r>
                      <a:endParaRPr sz="1150" u="none" cap="none" strike="noStrike">
                        <a:latin typeface="Arial"/>
                        <a:ea typeface="Arial"/>
                        <a:cs typeface="Arial"/>
                        <a:sym typeface="Arial"/>
                      </a:endParaRPr>
                    </a:p>
                  </a:txBody>
                  <a:tcPr marT="73150" marB="73150" marR="73150" marL="73150" anchor="ctr">
                    <a:lnL cap="flat" cmpd="sng" w="12700">
                      <a:solidFill>
                        <a:srgbClr val="F7D7D3"/>
                      </a:solidFill>
                      <a:prstDash val="solid"/>
                      <a:round/>
                      <a:headEnd len="sm" w="sm" type="none"/>
                      <a:tailEnd len="sm" w="sm" type="none"/>
                    </a:lnL>
                    <a:lnR cap="flat" cmpd="sng" w="12700">
                      <a:solidFill>
                        <a:srgbClr val="F7D7D3"/>
                      </a:solidFill>
                      <a:prstDash val="solid"/>
                      <a:round/>
                      <a:headEnd len="sm" w="sm" type="none"/>
                      <a:tailEnd len="sm" w="sm" type="none"/>
                    </a:lnR>
                    <a:lnT cap="flat" cmpd="sng" w="12700">
                      <a:solidFill>
                        <a:srgbClr val="F7D7D3"/>
                      </a:solidFill>
                      <a:prstDash val="solid"/>
                      <a:round/>
                      <a:headEnd len="sm" w="sm" type="none"/>
                      <a:tailEnd len="sm" w="sm" type="none"/>
                    </a:lnT>
                    <a:lnB cap="flat" cmpd="sng" w="12700">
                      <a:solidFill>
                        <a:srgbClr val="F7D7D3"/>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Clr>
                          <a:srgbClr val="D91604"/>
                        </a:buClr>
                        <a:buSzPts val="1200"/>
                        <a:buFont typeface="Arial"/>
                        <a:buNone/>
                      </a:pPr>
                      <a:r>
                        <a:rPr b="1" lang="en-US" sz="1200" u="none" cap="none" strike="noStrike">
                          <a:solidFill>
                            <a:srgbClr val="D91604"/>
                          </a:solidFill>
                          <a:latin typeface="Arial"/>
                          <a:ea typeface="Arial"/>
                          <a:cs typeface="Arial"/>
                          <a:sym typeface="Arial"/>
                        </a:rPr>
                        <a:t>範囲に応じて調整</a:t>
                      </a:r>
                      <a:endParaRPr sz="1200" u="none" cap="none" strike="noStrike">
                        <a:latin typeface="Arial"/>
                        <a:ea typeface="Arial"/>
                        <a:cs typeface="Arial"/>
                        <a:sym typeface="Arial"/>
                      </a:endParaRPr>
                    </a:p>
                  </a:txBody>
                  <a:tcPr marT="73150" marB="73150" marR="73150" marL="73150" anchor="ctr">
                    <a:lnL cap="flat" cmpd="sng" w="12700">
                      <a:solidFill>
                        <a:srgbClr val="F7D7D3"/>
                      </a:solidFill>
                      <a:prstDash val="solid"/>
                      <a:round/>
                      <a:headEnd len="sm" w="sm" type="none"/>
                      <a:tailEnd len="sm" w="sm" type="none"/>
                    </a:lnL>
                    <a:lnR cap="flat" cmpd="sng" w="12700">
                      <a:solidFill>
                        <a:srgbClr val="F7D7D3"/>
                      </a:solidFill>
                      <a:prstDash val="solid"/>
                      <a:round/>
                      <a:headEnd len="sm" w="sm" type="none"/>
                      <a:tailEnd len="sm" w="sm" type="none"/>
                    </a:lnR>
                    <a:lnT cap="flat" cmpd="sng" w="12700">
                      <a:solidFill>
                        <a:srgbClr val="F7D7D3"/>
                      </a:solidFill>
                      <a:prstDash val="solid"/>
                      <a:round/>
                      <a:headEnd len="sm" w="sm" type="none"/>
                      <a:tailEnd len="sm" w="sm" type="none"/>
                    </a:lnT>
                    <a:lnB cap="flat" cmpd="sng" w="12700">
                      <a:solidFill>
                        <a:srgbClr val="F7D7D3"/>
                      </a:solidFill>
                      <a:prstDash val="solid"/>
                      <a:round/>
                      <a:headEnd len="sm" w="sm" type="none"/>
                      <a:tailEnd len="sm" w="sm" type="none"/>
                    </a:lnB>
                    <a:solidFill>
                      <a:srgbClr val="FDF3F2"/>
                    </a:solidFill>
                  </a:tcPr>
                </a:tc>
              </a:tr>
              <a:tr h="713225">
                <a:tc>
                  <a:txBody>
                    <a:bodyPr/>
                    <a:lstStyle/>
                    <a:p>
                      <a:pPr indent="0" lvl="0" marL="0" marR="0" rtl="0" algn="l">
                        <a:lnSpc>
                          <a:spcPct val="100000"/>
                        </a:lnSpc>
                        <a:spcBef>
                          <a:spcPts val="0"/>
                        </a:spcBef>
                        <a:spcAft>
                          <a:spcPts val="0"/>
                        </a:spcAft>
                        <a:buClr>
                          <a:srgbClr val="FF1D0D"/>
                        </a:buClr>
                        <a:buSzPts val="1200"/>
                        <a:buFont typeface="Arial"/>
                        <a:buNone/>
                      </a:pPr>
                      <a:r>
                        <a:rPr b="1" lang="en-US" sz="1200" u="none" cap="none" strike="noStrike">
                          <a:solidFill>
                            <a:srgbClr val="FF1D0D"/>
                          </a:solidFill>
                          <a:latin typeface="Arial"/>
                          <a:ea typeface="Arial"/>
                          <a:cs typeface="Arial"/>
                          <a:sym typeface="Arial"/>
                        </a:rPr>
                        <a:t>第3段階</a:t>
                      </a:r>
                      <a:endParaRPr sz="1200" u="none" cap="none" strike="noStrike">
                        <a:latin typeface="Arial"/>
                        <a:ea typeface="Arial"/>
                        <a:cs typeface="Arial"/>
                        <a:sym typeface="Arial"/>
                      </a:endParaRPr>
                    </a:p>
                  </a:txBody>
                  <a:tcPr marT="73150" marB="73150" marR="73150" marL="73150" anchor="ctr">
                    <a:lnL cap="flat" cmpd="sng" w="12700">
                      <a:solidFill>
                        <a:srgbClr val="F7D7D3"/>
                      </a:solidFill>
                      <a:prstDash val="solid"/>
                      <a:round/>
                      <a:headEnd len="sm" w="sm" type="none"/>
                      <a:tailEnd len="sm" w="sm" type="none"/>
                    </a:lnL>
                    <a:lnR cap="flat" cmpd="sng" w="12700">
                      <a:solidFill>
                        <a:srgbClr val="F7D7D3"/>
                      </a:solidFill>
                      <a:prstDash val="solid"/>
                      <a:round/>
                      <a:headEnd len="sm" w="sm" type="none"/>
                      <a:tailEnd len="sm" w="sm" type="none"/>
                    </a:lnR>
                    <a:lnT cap="flat" cmpd="sng" w="12700">
                      <a:solidFill>
                        <a:srgbClr val="F7D7D3"/>
                      </a:solidFill>
                      <a:prstDash val="solid"/>
                      <a:round/>
                      <a:headEnd len="sm" w="sm" type="none"/>
                      <a:tailEnd len="sm" w="sm" type="none"/>
                    </a:lnT>
                    <a:lnB cap="flat" cmpd="sng" w="12700">
                      <a:solidFill>
                        <a:srgbClr val="F7D7D3"/>
                      </a:solidFill>
                      <a:prstDash val="solid"/>
                      <a:round/>
                      <a:headEnd len="sm" w="sm" type="none"/>
                      <a:tailEnd len="sm" w="sm" type="none"/>
                    </a:lnB>
                    <a:solidFill>
                      <a:srgbClr val="FDF3F2"/>
                    </a:solidFill>
                  </a:tcPr>
                </a:tc>
                <a:tc>
                  <a:txBody>
                    <a:bodyPr/>
                    <a:lstStyle/>
                    <a:p>
                      <a:pPr indent="0" lvl="0" marL="0" marR="0" rtl="0" algn="l">
                        <a:lnSpc>
                          <a:spcPct val="100000"/>
                        </a:lnSpc>
                        <a:spcBef>
                          <a:spcPts val="0"/>
                        </a:spcBef>
                        <a:spcAft>
                          <a:spcPts val="0"/>
                        </a:spcAft>
                        <a:buClr>
                          <a:srgbClr val="332528"/>
                        </a:buClr>
                        <a:buSzPts val="1200"/>
                        <a:buFont typeface="Arial"/>
                        <a:buNone/>
                      </a:pPr>
                      <a:r>
                        <a:rPr lang="en-US" sz="1200" u="none" cap="none" strike="noStrike">
                          <a:solidFill>
                            <a:srgbClr val="332528"/>
                          </a:solidFill>
                          <a:latin typeface="Arial"/>
                          <a:ea typeface="Arial"/>
                          <a:cs typeface="Arial"/>
                          <a:sym typeface="Arial"/>
                        </a:rPr>
                        <a:t>安定化・本番リリース・改善</a:t>
                      </a:r>
                      <a:endParaRPr sz="1200" u="none" cap="none" strike="noStrike">
                        <a:latin typeface="Arial"/>
                        <a:ea typeface="Arial"/>
                        <a:cs typeface="Arial"/>
                        <a:sym typeface="Arial"/>
                      </a:endParaRPr>
                    </a:p>
                  </a:txBody>
                  <a:tcPr marT="73150" marB="73150" marR="73150" marL="73150" anchor="ctr">
                    <a:lnL cap="flat" cmpd="sng" w="12700">
                      <a:solidFill>
                        <a:srgbClr val="F7D7D3"/>
                      </a:solidFill>
                      <a:prstDash val="solid"/>
                      <a:round/>
                      <a:headEnd len="sm" w="sm" type="none"/>
                      <a:tailEnd len="sm" w="sm" type="none"/>
                    </a:lnL>
                    <a:lnR cap="flat" cmpd="sng" w="12700">
                      <a:solidFill>
                        <a:srgbClr val="F7D7D3"/>
                      </a:solidFill>
                      <a:prstDash val="solid"/>
                      <a:round/>
                      <a:headEnd len="sm" w="sm" type="none"/>
                      <a:tailEnd len="sm" w="sm" type="none"/>
                    </a:lnR>
                    <a:lnT cap="flat" cmpd="sng" w="12700">
                      <a:solidFill>
                        <a:srgbClr val="F7D7D3"/>
                      </a:solidFill>
                      <a:prstDash val="solid"/>
                      <a:round/>
                      <a:headEnd len="sm" w="sm" type="none"/>
                      <a:tailEnd len="sm" w="sm" type="none"/>
                    </a:lnT>
                    <a:lnB cap="flat" cmpd="sng" w="12700">
                      <a:solidFill>
                        <a:srgbClr val="F7D7D3"/>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332528"/>
                        </a:buClr>
                        <a:buSzPts val="1150"/>
                        <a:buFont typeface="Arial"/>
                        <a:buNone/>
                      </a:pPr>
                      <a:r>
                        <a:rPr lang="en-US" sz="1150" u="none" cap="none" strike="noStrike">
                          <a:solidFill>
                            <a:srgbClr val="332528"/>
                          </a:solidFill>
                          <a:latin typeface="Arial"/>
                          <a:ea typeface="Arial"/>
                          <a:cs typeface="Arial"/>
                          <a:sym typeface="Arial"/>
                        </a:rPr>
                        <a:t>本番リリース／投資対効果レポート</a:t>
                      </a:r>
                      <a:endParaRPr sz="1150" u="none" cap="none" strike="noStrike">
                        <a:latin typeface="Arial"/>
                        <a:ea typeface="Arial"/>
                        <a:cs typeface="Arial"/>
                        <a:sym typeface="Arial"/>
                      </a:endParaRPr>
                    </a:p>
                  </a:txBody>
                  <a:tcPr marT="73150" marB="73150" marR="73150" marL="73150" anchor="ctr">
                    <a:lnL cap="flat" cmpd="sng" w="12700">
                      <a:solidFill>
                        <a:srgbClr val="F7D7D3"/>
                      </a:solidFill>
                      <a:prstDash val="solid"/>
                      <a:round/>
                      <a:headEnd len="sm" w="sm" type="none"/>
                      <a:tailEnd len="sm" w="sm" type="none"/>
                    </a:lnL>
                    <a:lnR cap="flat" cmpd="sng" w="12700">
                      <a:solidFill>
                        <a:srgbClr val="F7D7D3"/>
                      </a:solidFill>
                      <a:prstDash val="solid"/>
                      <a:round/>
                      <a:headEnd len="sm" w="sm" type="none"/>
                      <a:tailEnd len="sm" w="sm" type="none"/>
                    </a:lnR>
                    <a:lnT cap="flat" cmpd="sng" w="12700">
                      <a:solidFill>
                        <a:srgbClr val="F7D7D3"/>
                      </a:solidFill>
                      <a:prstDash val="solid"/>
                      <a:round/>
                      <a:headEnd len="sm" w="sm" type="none"/>
                      <a:tailEnd len="sm" w="sm" type="none"/>
                    </a:lnT>
                    <a:lnB cap="flat" cmpd="sng" w="12700">
                      <a:solidFill>
                        <a:srgbClr val="F7D7D3"/>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Clr>
                          <a:srgbClr val="D91604"/>
                        </a:buClr>
                        <a:buSzPts val="1200"/>
                        <a:buFont typeface="Arial"/>
                        <a:buNone/>
                      </a:pPr>
                      <a:r>
                        <a:rPr b="1" lang="en-US" sz="1200" u="none" cap="none" strike="noStrike">
                          <a:solidFill>
                            <a:srgbClr val="D91604"/>
                          </a:solidFill>
                          <a:latin typeface="Arial"/>
                          <a:ea typeface="Arial"/>
                          <a:cs typeface="Arial"/>
                          <a:sym typeface="Arial"/>
                        </a:rPr>
                        <a:t>範囲に応じて調整</a:t>
                      </a:r>
                      <a:endParaRPr sz="1200" u="none" cap="none" strike="noStrike">
                        <a:latin typeface="Arial"/>
                        <a:ea typeface="Arial"/>
                        <a:cs typeface="Arial"/>
                        <a:sym typeface="Arial"/>
                      </a:endParaRPr>
                    </a:p>
                  </a:txBody>
                  <a:tcPr marT="73150" marB="73150" marR="73150" marL="73150" anchor="ctr">
                    <a:lnL cap="flat" cmpd="sng" w="12700">
                      <a:solidFill>
                        <a:srgbClr val="F7D7D3"/>
                      </a:solidFill>
                      <a:prstDash val="solid"/>
                      <a:round/>
                      <a:headEnd len="sm" w="sm" type="none"/>
                      <a:tailEnd len="sm" w="sm" type="none"/>
                    </a:lnL>
                    <a:lnR cap="flat" cmpd="sng" w="12700">
                      <a:solidFill>
                        <a:srgbClr val="F7D7D3"/>
                      </a:solidFill>
                      <a:prstDash val="solid"/>
                      <a:round/>
                      <a:headEnd len="sm" w="sm" type="none"/>
                      <a:tailEnd len="sm" w="sm" type="none"/>
                    </a:lnR>
                    <a:lnT cap="flat" cmpd="sng" w="12700">
                      <a:solidFill>
                        <a:srgbClr val="F7D7D3"/>
                      </a:solidFill>
                      <a:prstDash val="solid"/>
                      <a:round/>
                      <a:headEnd len="sm" w="sm" type="none"/>
                      <a:tailEnd len="sm" w="sm" type="none"/>
                    </a:lnT>
                    <a:lnB cap="flat" cmpd="sng" w="12700">
                      <a:solidFill>
                        <a:srgbClr val="F7D7D3"/>
                      </a:solidFill>
                      <a:prstDash val="solid"/>
                      <a:round/>
                      <a:headEnd len="sm" w="sm" type="none"/>
                      <a:tailEnd len="sm" w="sm" type="none"/>
                    </a:lnB>
                    <a:solidFill>
                      <a:srgbClr val="FDF3F2"/>
                    </a:solidFill>
                  </a:tcPr>
                </a:tc>
              </a:tr>
            </a:tbl>
          </a:graphicData>
        </a:graphic>
      </p:graphicFrame>
      <p:sp>
        <p:nvSpPr>
          <p:cNvPr id="521" name="Google Shape;521;p23"/>
          <p:cNvSpPr/>
          <p:nvPr/>
        </p:nvSpPr>
        <p:spPr>
          <a:xfrm>
            <a:off x="548640" y="5486400"/>
            <a:ext cx="11064240" cy="6858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1D0D"/>
              </a:buClr>
              <a:buSzPts val="1200"/>
              <a:buFont typeface="Arial"/>
              <a:buNone/>
            </a:pPr>
            <a:r>
              <a:rPr b="1" i="0" lang="en-US" sz="1200" u="none" cap="none" strike="noStrike">
                <a:solidFill>
                  <a:srgbClr val="FF1D0D"/>
                </a:solidFill>
                <a:latin typeface="Arial"/>
                <a:ea typeface="Arial"/>
                <a:cs typeface="Arial"/>
                <a:sym typeface="Arial"/>
              </a:rPr>
              <a:t>主なKPI：</a:t>
            </a:r>
            <a:r>
              <a:rPr b="0" i="0" lang="en-US" sz="1200" u="none" cap="none" strike="noStrike">
                <a:solidFill>
                  <a:srgbClr val="332528"/>
                </a:solidFill>
                <a:latin typeface="Arial"/>
                <a:ea typeface="Arial"/>
                <a:cs typeface="Arial"/>
                <a:sym typeface="Arial"/>
              </a:rPr>
              <a:t>開発スピード（約30%の工期短縮を目標）／品質（バグ件数・テスト網羅性）／テスト効率／ドキュメント自動化比率。初期段階で基準値を実測し、現実的な目標値へ更新します。</a:t>
            </a:r>
            <a:endParaRPr b="0" i="0" sz="12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7" name="Shape 67"/>
        <p:cNvGrpSpPr/>
        <p:nvPr/>
      </p:nvGrpSpPr>
      <p:grpSpPr>
        <a:xfrm>
          <a:off x="0" y="0"/>
          <a:ext cx="0" cy="0"/>
          <a:chOff x="0" y="0"/>
          <a:chExt cx="0" cy="0"/>
        </a:xfrm>
      </p:grpSpPr>
      <p:sp>
        <p:nvSpPr>
          <p:cNvPr id="68" name="Google Shape;68;p3"/>
          <p:cNvSpPr/>
          <p:nvPr/>
        </p:nvSpPr>
        <p:spPr>
          <a:xfrm>
            <a:off x="11503152" y="6473952"/>
            <a:ext cx="457200" cy="274320"/>
          </a:xfrm>
          <a:prstGeom prst="rect">
            <a:avLst/>
          </a:prstGeom>
          <a:noFill/>
          <a:ln>
            <a:noFill/>
          </a:ln>
        </p:spPr>
        <p:txBody>
          <a:bodyPr anchorCtr="0" anchor="ctr" bIns="0" lIns="0" spcFirstLastPara="1" rIns="0" wrap="square" tIns="0">
            <a:noAutofit/>
          </a:bodyPr>
          <a:lstStyle/>
          <a:p>
            <a:pPr indent="0" lvl="0" marL="0" marR="0" rtl="0" algn="r">
              <a:lnSpc>
                <a:spcPct val="100000"/>
              </a:lnSpc>
              <a:spcBef>
                <a:spcPts val="0"/>
              </a:spcBef>
              <a:spcAft>
                <a:spcPts val="0"/>
              </a:spcAft>
              <a:buClr>
                <a:srgbClr val="96777B"/>
              </a:buClr>
              <a:buSzPts val="1000"/>
              <a:buFont typeface="Arial"/>
              <a:buNone/>
            </a:pPr>
            <a:r>
              <a:rPr b="0" i="0" lang="en-US" sz="1000" u="none" cap="none" strike="noStrike">
                <a:solidFill>
                  <a:srgbClr val="96777B"/>
                </a:solidFill>
                <a:latin typeface="Arial"/>
                <a:ea typeface="Arial"/>
                <a:cs typeface="Arial"/>
                <a:sym typeface="Arial"/>
              </a:rPr>
              <a:t>3</a:t>
            </a:r>
            <a:endParaRPr b="0" i="0" sz="1000" u="none" cap="none" strike="noStrike">
              <a:solidFill>
                <a:schemeClr val="dk1"/>
              </a:solidFill>
              <a:latin typeface="Calibri"/>
              <a:ea typeface="Calibri"/>
              <a:cs typeface="Calibri"/>
              <a:sym typeface="Calibri"/>
            </a:endParaRPr>
          </a:p>
        </p:txBody>
      </p:sp>
      <p:pic>
        <p:nvPicPr>
          <p:cNvPr descr="/home/claude/logo.png" id="69" name="Google Shape;69;p3"/>
          <p:cNvPicPr preferRelativeResize="0"/>
          <p:nvPr/>
        </p:nvPicPr>
        <p:blipFill rotWithShape="1">
          <a:blip r:embed="rId3">
            <a:alphaModFix/>
          </a:blip>
          <a:srcRect b="0" l="0" r="0" t="0"/>
          <a:stretch/>
        </p:blipFill>
        <p:spPr>
          <a:xfrm>
            <a:off x="11274552" y="274320"/>
            <a:ext cx="402336" cy="402336"/>
          </a:xfrm>
          <a:prstGeom prst="rect">
            <a:avLst/>
          </a:prstGeom>
          <a:noFill/>
          <a:ln>
            <a:noFill/>
          </a:ln>
        </p:spPr>
      </p:pic>
      <p:sp>
        <p:nvSpPr>
          <p:cNvPr id="70" name="Google Shape;70;p3"/>
          <p:cNvSpPr/>
          <p:nvPr/>
        </p:nvSpPr>
        <p:spPr>
          <a:xfrm>
            <a:off x="548640" y="347472"/>
            <a:ext cx="8686800" cy="27432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D91604"/>
              </a:buClr>
              <a:buSzPts val="1200"/>
              <a:buFont typeface="Arial"/>
              <a:buNone/>
            </a:pPr>
            <a:r>
              <a:rPr b="1" i="0" lang="en-US" sz="1200" u="none" cap="none" strike="noStrike">
                <a:solidFill>
                  <a:srgbClr val="D91604"/>
                </a:solidFill>
                <a:latin typeface="Arial"/>
                <a:ea typeface="Arial"/>
                <a:cs typeface="Arial"/>
                <a:sym typeface="Arial"/>
              </a:rPr>
              <a:t>COMPANY | 01 会社紹介</a:t>
            </a:r>
            <a:endParaRPr b="0" i="0" sz="1200" u="none" cap="none" strike="noStrike">
              <a:solidFill>
                <a:schemeClr val="dk1"/>
              </a:solidFill>
              <a:latin typeface="Calibri"/>
              <a:ea typeface="Calibri"/>
              <a:cs typeface="Calibri"/>
              <a:sym typeface="Calibri"/>
            </a:endParaRPr>
          </a:p>
        </p:txBody>
      </p:sp>
      <p:sp>
        <p:nvSpPr>
          <p:cNvPr id="71" name="Google Shape;71;p3"/>
          <p:cNvSpPr/>
          <p:nvPr/>
        </p:nvSpPr>
        <p:spPr>
          <a:xfrm>
            <a:off x="548640" y="621792"/>
            <a:ext cx="11064240" cy="566928"/>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332528"/>
              </a:buClr>
              <a:buSzPts val="2500"/>
              <a:buFont typeface="Arial"/>
              <a:buNone/>
            </a:pPr>
            <a:r>
              <a:rPr b="1" i="0" lang="en-US" sz="2500" u="none" cap="none" strike="noStrike">
                <a:solidFill>
                  <a:srgbClr val="332528"/>
                </a:solidFill>
                <a:latin typeface="Arial"/>
                <a:ea typeface="Arial"/>
                <a:cs typeface="Arial"/>
                <a:sym typeface="Arial"/>
              </a:rPr>
              <a:t>会社概要</a:t>
            </a:r>
            <a:endParaRPr b="0" i="0" sz="2500" u="none" cap="none" strike="noStrike">
              <a:solidFill>
                <a:schemeClr val="dk1"/>
              </a:solidFill>
              <a:latin typeface="Calibri"/>
              <a:ea typeface="Calibri"/>
              <a:cs typeface="Calibri"/>
              <a:sym typeface="Calibri"/>
            </a:endParaRPr>
          </a:p>
        </p:txBody>
      </p:sp>
      <p:graphicFrame>
        <p:nvGraphicFramePr>
          <p:cNvPr id="72" name="Google Shape;72;p3"/>
          <p:cNvGraphicFramePr/>
          <p:nvPr/>
        </p:nvGraphicFramePr>
        <p:xfrm>
          <a:off x="548640" y="1600200"/>
          <a:ext cx="3000000" cy="3000000"/>
        </p:xfrm>
        <a:graphic>
          <a:graphicData uri="http://schemas.openxmlformats.org/drawingml/2006/table">
            <a:tbl>
              <a:tblPr>
                <a:noFill/>
                <a:tableStyleId>{85E9B1CC-8F7C-4545-B2C8-5D440617E8CA}</a:tableStyleId>
              </a:tblPr>
              <a:tblGrid>
                <a:gridCol w="1463050"/>
                <a:gridCol w="4023350"/>
              </a:tblGrid>
              <a:tr h="713225">
                <a:tc>
                  <a:txBody>
                    <a:bodyPr/>
                    <a:lstStyle/>
                    <a:p>
                      <a:pPr indent="0" lvl="0" marL="0" marR="0" rtl="0" algn="l">
                        <a:lnSpc>
                          <a:spcPct val="100000"/>
                        </a:lnSpc>
                        <a:spcBef>
                          <a:spcPts val="0"/>
                        </a:spcBef>
                        <a:spcAft>
                          <a:spcPts val="0"/>
                        </a:spcAft>
                        <a:buClr>
                          <a:srgbClr val="FFFFFF"/>
                        </a:buClr>
                        <a:buSzPts val="1300"/>
                        <a:buFont typeface="Arial"/>
                        <a:buNone/>
                      </a:pPr>
                      <a:r>
                        <a:rPr b="1" lang="en-US" sz="1300" u="none" cap="none" strike="noStrike">
                          <a:solidFill>
                            <a:srgbClr val="FFFFFF"/>
                          </a:solidFill>
                          <a:latin typeface="Arial"/>
                          <a:ea typeface="Arial"/>
                          <a:cs typeface="Arial"/>
                          <a:sym typeface="Arial"/>
                        </a:rPr>
                        <a:t>設立</a:t>
                      </a:r>
                      <a:endParaRPr sz="1300" u="none" cap="none" strike="noStrike">
                        <a:latin typeface="Arial"/>
                        <a:ea typeface="Arial"/>
                        <a:cs typeface="Arial"/>
                        <a:sym typeface="Arial"/>
                      </a:endParaRPr>
                    </a:p>
                  </a:txBody>
                  <a:tcPr marT="73150" marB="73150" marR="73150" marL="73150" anchor="ctr">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FF1D0D"/>
                    </a:solidFill>
                  </a:tcPr>
                </a:tc>
                <a:tc>
                  <a:txBody>
                    <a:bodyPr/>
                    <a:lstStyle/>
                    <a:p>
                      <a:pPr indent="0" lvl="0" marL="0" marR="0" rtl="0" algn="l">
                        <a:lnSpc>
                          <a:spcPct val="100000"/>
                        </a:lnSpc>
                        <a:spcBef>
                          <a:spcPts val="0"/>
                        </a:spcBef>
                        <a:spcAft>
                          <a:spcPts val="0"/>
                        </a:spcAft>
                        <a:buClr>
                          <a:srgbClr val="332528"/>
                        </a:buClr>
                        <a:buSzPts val="1300"/>
                        <a:buFont typeface="Arial"/>
                        <a:buNone/>
                      </a:pPr>
                      <a:r>
                        <a:rPr lang="en-US" sz="1300" u="none" cap="none" strike="noStrike">
                          <a:solidFill>
                            <a:srgbClr val="332528"/>
                          </a:solidFill>
                          <a:latin typeface="Arial"/>
                          <a:ea typeface="Arial"/>
                          <a:cs typeface="Arial"/>
                          <a:sym typeface="Arial"/>
                        </a:rPr>
                        <a:t>2019年2月</a:t>
                      </a:r>
                      <a:endParaRPr sz="1300" u="none" cap="none" strike="noStrike">
                        <a:latin typeface="Arial"/>
                        <a:ea typeface="Arial"/>
                        <a:cs typeface="Arial"/>
                        <a:sym typeface="Arial"/>
                      </a:endParaRPr>
                    </a:p>
                  </a:txBody>
                  <a:tcPr marT="73150" marB="73150" marR="73150" marL="73150" anchor="ctr">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FDF3F2"/>
                    </a:solidFill>
                  </a:tcPr>
                </a:tc>
              </a:tr>
              <a:tr h="713225">
                <a:tc>
                  <a:txBody>
                    <a:bodyPr/>
                    <a:lstStyle/>
                    <a:p>
                      <a:pPr indent="0" lvl="0" marL="0" marR="0" rtl="0" algn="l">
                        <a:lnSpc>
                          <a:spcPct val="100000"/>
                        </a:lnSpc>
                        <a:spcBef>
                          <a:spcPts val="0"/>
                        </a:spcBef>
                        <a:spcAft>
                          <a:spcPts val="0"/>
                        </a:spcAft>
                        <a:buClr>
                          <a:srgbClr val="FFFFFF"/>
                        </a:buClr>
                        <a:buSzPts val="1300"/>
                        <a:buFont typeface="Arial"/>
                        <a:buNone/>
                      </a:pPr>
                      <a:r>
                        <a:rPr b="1" lang="en-US" sz="1300" u="none" cap="none" strike="noStrike">
                          <a:solidFill>
                            <a:srgbClr val="FFFFFF"/>
                          </a:solidFill>
                          <a:latin typeface="Arial"/>
                          <a:ea typeface="Arial"/>
                          <a:cs typeface="Arial"/>
                          <a:sym typeface="Arial"/>
                        </a:rPr>
                        <a:t>所在地</a:t>
                      </a:r>
                      <a:endParaRPr sz="1300" u="none" cap="none" strike="noStrike">
                        <a:latin typeface="Arial"/>
                        <a:ea typeface="Arial"/>
                        <a:cs typeface="Arial"/>
                        <a:sym typeface="Arial"/>
                      </a:endParaRPr>
                    </a:p>
                  </a:txBody>
                  <a:tcPr marT="73150" marB="73150" marR="73150" marL="73150" anchor="ctr">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FF1D0D"/>
                    </a:solidFill>
                  </a:tcPr>
                </a:tc>
                <a:tc>
                  <a:txBody>
                    <a:bodyPr/>
                    <a:lstStyle/>
                    <a:p>
                      <a:pPr indent="0" lvl="0" marL="0" marR="0" rtl="0" algn="l">
                        <a:lnSpc>
                          <a:spcPct val="100000"/>
                        </a:lnSpc>
                        <a:spcBef>
                          <a:spcPts val="0"/>
                        </a:spcBef>
                        <a:spcAft>
                          <a:spcPts val="0"/>
                        </a:spcAft>
                        <a:buClr>
                          <a:srgbClr val="332528"/>
                        </a:buClr>
                        <a:buSzPts val="1300"/>
                        <a:buFont typeface="Arial"/>
                        <a:buNone/>
                      </a:pPr>
                      <a:r>
                        <a:rPr lang="en-US" sz="1300" u="none" cap="none" strike="noStrike">
                          <a:solidFill>
                            <a:srgbClr val="332528"/>
                          </a:solidFill>
                          <a:latin typeface="Arial"/>
                          <a:ea typeface="Arial"/>
                          <a:cs typeface="Arial"/>
                          <a:sym typeface="Arial"/>
                        </a:rPr>
                        <a:t>ベトナム・ハノイ</a:t>
                      </a:r>
                      <a:endParaRPr sz="1300" u="none" cap="none" strike="noStrike">
                        <a:latin typeface="Arial"/>
                        <a:ea typeface="Arial"/>
                        <a:cs typeface="Arial"/>
                        <a:sym typeface="Arial"/>
                      </a:endParaRPr>
                    </a:p>
                  </a:txBody>
                  <a:tcPr marT="73150" marB="73150" marR="73150" marL="73150" anchor="ctr">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FDF3F2"/>
                    </a:solidFill>
                  </a:tcPr>
                </a:tc>
              </a:tr>
              <a:tr h="713225">
                <a:tc>
                  <a:txBody>
                    <a:bodyPr/>
                    <a:lstStyle/>
                    <a:p>
                      <a:pPr indent="0" lvl="0" marL="0" marR="0" rtl="0" algn="l">
                        <a:lnSpc>
                          <a:spcPct val="100000"/>
                        </a:lnSpc>
                        <a:spcBef>
                          <a:spcPts val="0"/>
                        </a:spcBef>
                        <a:spcAft>
                          <a:spcPts val="0"/>
                        </a:spcAft>
                        <a:buClr>
                          <a:srgbClr val="FFFFFF"/>
                        </a:buClr>
                        <a:buSzPts val="1300"/>
                        <a:buFont typeface="Arial"/>
                        <a:buNone/>
                      </a:pPr>
                      <a:r>
                        <a:rPr b="1" lang="en-US" sz="1300" u="none" cap="none" strike="noStrike">
                          <a:solidFill>
                            <a:srgbClr val="FFFFFF"/>
                          </a:solidFill>
                          <a:latin typeface="Arial"/>
                          <a:ea typeface="Arial"/>
                          <a:cs typeface="Arial"/>
                          <a:sym typeface="Arial"/>
                        </a:rPr>
                        <a:t>メンバー</a:t>
                      </a:r>
                      <a:endParaRPr sz="1300" u="none" cap="none" strike="noStrike">
                        <a:latin typeface="Arial"/>
                        <a:ea typeface="Arial"/>
                        <a:cs typeface="Arial"/>
                        <a:sym typeface="Arial"/>
                      </a:endParaRPr>
                    </a:p>
                  </a:txBody>
                  <a:tcPr marT="73150" marB="73150" marR="73150" marL="73150" anchor="ctr">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FF1D0D"/>
                    </a:solidFill>
                  </a:tcPr>
                </a:tc>
                <a:tc>
                  <a:txBody>
                    <a:bodyPr/>
                    <a:lstStyle/>
                    <a:p>
                      <a:pPr indent="0" lvl="0" marL="0" marR="0" rtl="0" algn="l">
                        <a:lnSpc>
                          <a:spcPct val="100000"/>
                        </a:lnSpc>
                        <a:spcBef>
                          <a:spcPts val="0"/>
                        </a:spcBef>
                        <a:spcAft>
                          <a:spcPts val="0"/>
                        </a:spcAft>
                        <a:buClr>
                          <a:srgbClr val="332528"/>
                        </a:buClr>
                        <a:buSzPts val="1300"/>
                        <a:buFont typeface="Arial"/>
                        <a:buNone/>
                      </a:pPr>
                      <a:r>
                        <a:rPr lang="en-US" sz="1300" u="none" cap="none" strike="noStrike">
                          <a:solidFill>
                            <a:srgbClr val="332528"/>
                          </a:solidFill>
                          <a:latin typeface="Arial"/>
                          <a:ea typeface="Arial"/>
                          <a:cs typeface="Arial"/>
                          <a:sym typeface="Arial"/>
                        </a:rPr>
                        <a:t>30名（正社員10名＋専門パートナー20名）</a:t>
                      </a:r>
                      <a:endParaRPr sz="1300" u="none" cap="none" strike="noStrike">
                        <a:latin typeface="Arial"/>
                        <a:ea typeface="Arial"/>
                        <a:cs typeface="Arial"/>
                        <a:sym typeface="Arial"/>
                      </a:endParaRPr>
                    </a:p>
                  </a:txBody>
                  <a:tcPr marT="73150" marB="73150" marR="73150" marL="73150" anchor="ctr">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FDF3F2"/>
                    </a:solidFill>
                  </a:tcPr>
                </a:tc>
              </a:tr>
              <a:tr h="713225">
                <a:tc>
                  <a:txBody>
                    <a:bodyPr/>
                    <a:lstStyle/>
                    <a:p>
                      <a:pPr indent="0" lvl="0" marL="0" marR="0" rtl="0" algn="l">
                        <a:lnSpc>
                          <a:spcPct val="100000"/>
                        </a:lnSpc>
                        <a:spcBef>
                          <a:spcPts val="0"/>
                        </a:spcBef>
                        <a:spcAft>
                          <a:spcPts val="0"/>
                        </a:spcAft>
                        <a:buClr>
                          <a:srgbClr val="FFFFFF"/>
                        </a:buClr>
                        <a:buSzPts val="1300"/>
                        <a:buFont typeface="Arial"/>
                        <a:buNone/>
                      </a:pPr>
                      <a:r>
                        <a:rPr b="1" lang="en-US" sz="1300" u="none" cap="none" strike="noStrike">
                          <a:solidFill>
                            <a:srgbClr val="FFFFFF"/>
                          </a:solidFill>
                          <a:latin typeface="Arial"/>
                          <a:ea typeface="Arial"/>
                          <a:cs typeface="Arial"/>
                          <a:sym typeface="Arial"/>
                        </a:rPr>
                        <a:t>対応市場</a:t>
                      </a:r>
                      <a:endParaRPr sz="1300" u="none" cap="none" strike="noStrike">
                        <a:latin typeface="Arial"/>
                        <a:ea typeface="Arial"/>
                        <a:cs typeface="Arial"/>
                        <a:sym typeface="Arial"/>
                      </a:endParaRPr>
                    </a:p>
                  </a:txBody>
                  <a:tcPr marT="73150" marB="73150" marR="73150" marL="73150" anchor="ctr">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FF1D0D"/>
                    </a:solidFill>
                  </a:tcPr>
                </a:tc>
                <a:tc>
                  <a:txBody>
                    <a:bodyPr/>
                    <a:lstStyle/>
                    <a:p>
                      <a:pPr indent="0" lvl="0" marL="0" marR="0" rtl="0" algn="l">
                        <a:lnSpc>
                          <a:spcPct val="100000"/>
                        </a:lnSpc>
                        <a:spcBef>
                          <a:spcPts val="0"/>
                        </a:spcBef>
                        <a:spcAft>
                          <a:spcPts val="0"/>
                        </a:spcAft>
                        <a:buClr>
                          <a:srgbClr val="332528"/>
                        </a:buClr>
                        <a:buSzPts val="1300"/>
                        <a:buFont typeface="Arial"/>
                        <a:buNone/>
                      </a:pPr>
                      <a:r>
                        <a:rPr lang="en-US" sz="1300" u="none" cap="none" strike="noStrike">
                          <a:solidFill>
                            <a:srgbClr val="332528"/>
                          </a:solidFill>
                          <a:latin typeface="Arial"/>
                          <a:ea typeface="Arial"/>
                          <a:cs typeface="Arial"/>
                          <a:sym typeface="Arial"/>
                        </a:rPr>
                        <a:t>日本・ベトナム</a:t>
                      </a:r>
                      <a:endParaRPr sz="1300" u="none" cap="none" strike="noStrike">
                        <a:latin typeface="Arial"/>
                        <a:ea typeface="Arial"/>
                        <a:cs typeface="Arial"/>
                        <a:sym typeface="Arial"/>
                      </a:endParaRPr>
                    </a:p>
                  </a:txBody>
                  <a:tcPr marT="73150" marB="73150" marR="73150" marL="73150" anchor="ctr">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FDF3F2"/>
                    </a:solidFill>
                  </a:tcPr>
                </a:tc>
              </a:tr>
              <a:tr h="713225">
                <a:tc>
                  <a:txBody>
                    <a:bodyPr/>
                    <a:lstStyle/>
                    <a:p>
                      <a:pPr indent="0" lvl="0" marL="0" marR="0" rtl="0" algn="l">
                        <a:lnSpc>
                          <a:spcPct val="100000"/>
                        </a:lnSpc>
                        <a:spcBef>
                          <a:spcPts val="0"/>
                        </a:spcBef>
                        <a:spcAft>
                          <a:spcPts val="0"/>
                        </a:spcAft>
                        <a:buClr>
                          <a:srgbClr val="FFFFFF"/>
                        </a:buClr>
                        <a:buSzPts val="1300"/>
                        <a:buFont typeface="Arial"/>
                        <a:buNone/>
                      </a:pPr>
                      <a:r>
                        <a:rPr b="1" lang="en-US" sz="1300" u="none" cap="none" strike="noStrike">
                          <a:solidFill>
                            <a:srgbClr val="FFFFFF"/>
                          </a:solidFill>
                          <a:latin typeface="Arial"/>
                          <a:ea typeface="Arial"/>
                          <a:cs typeface="Arial"/>
                          <a:sym typeface="Arial"/>
                        </a:rPr>
                        <a:t>事業内容</a:t>
                      </a:r>
                      <a:endParaRPr sz="1300" u="none" cap="none" strike="noStrike">
                        <a:latin typeface="Arial"/>
                        <a:ea typeface="Arial"/>
                        <a:cs typeface="Arial"/>
                        <a:sym typeface="Arial"/>
                      </a:endParaRPr>
                    </a:p>
                  </a:txBody>
                  <a:tcPr marT="73150" marB="73150" marR="73150" marL="73150" anchor="ctr">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FF1D0D"/>
                    </a:solidFill>
                  </a:tcPr>
                </a:tc>
                <a:tc>
                  <a:txBody>
                    <a:bodyPr/>
                    <a:lstStyle/>
                    <a:p>
                      <a:pPr indent="0" lvl="0" marL="0" marR="0" rtl="0" algn="l">
                        <a:lnSpc>
                          <a:spcPct val="100000"/>
                        </a:lnSpc>
                        <a:spcBef>
                          <a:spcPts val="0"/>
                        </a:spcBef>
                        <a:spcAft>
                          <a:spcPts val="0"/>
                        </a:spcAft>
                        <a:buClr>
                          <a:srgbClr val="332528"/>
                        </a:buClr>
                        <a:buSzPts val="1300"/>
                        <a:buFont typeface="Arial"/>
                        <a:buNone/>
                      </a:pPr>
                      <a:r>
                        <a:rPr lang="en-US" sz="1300" u="none" cap="none" strike="noStrike">
                          <a:solidFill>
                            <a:srgbClr val="332528"/>
                          </a:solidFill>
                          <a:latin typeface="Arial"/>
                          <a:ea typeface="Arial"/>
                          <a:cs typeface="Arial"/>
                          <a:sym typeface="Arial"/>
                        </a:rPr>
                        <a:t>オフショア開発</a:t>
                      </a:r>
                      <a:endParaRPr sz="1300" u="none" cap="none" strike="noStrike">
                        <a:latin typeface="Arial"/>
                        <a:ea typeface="Arial"/>
                        <a:cs typeface="Arial"/>
                        <a:sym typeface="Arial"/>
                      </a:endParaRPr>
                    </a:p>
                    <a:p>
                      <a:pPr indent="0" lvl="0" marL="0" marR="0" rtl="0" algn="l">
                        <a:lnSpc>
                          <a:spcPct val="100000"/>
                        </a:lnSpc>
                        <a:spcBef>
                          <a:spcPts val="0"/>
                        </a:spcBef>
                        <a:spcAft>
                          <a:spcPts val="0"/>
                        </a:spcAft>
                        <a:buClr>
                          <a:srgbClr val="332528"/>
                        </a:buClr>
                        <a:buSzPts val="1300"/>
                        <a:buFont typeface="Arial"/>
                        <a:buNone/>
                      </a:pPr>
                      <a:r>
                        <a:rPr lang="en-US" sz="1300" u="none" cap="none" strike="noStrike">
                          <a:solidFill>
                            <a:srgbClr val="332528"/>
                          </a:solidFill>
                          <a:latin typeface="Arial"/>
                          <a:ea typeface="Arial"/>
                          <a:cs typeface="Arial"/>
                          <a:sym typeface="Arial"/>
                        </a:rPr>
                        <a:t>Web／iOS・Android／AI・VR・IoT</a:t>
                      </a:r>
                      <a:endParaRPr sz="1300" u="none" cap="none" strike="noStrike">
                        <a:latin typeface="Arial"/>
                        <a:ea typeface="Arial"/>
                        <a:cs typeface="Arial"/>
                        <a:sym typeface="Arial"/>
                      </a:endParaRPr>
                    </a:p>
                  </a:txBody>
                  <a:tcPr marT="73150" marB="73150" marR="73150" marL="73150" anchor="ctr">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FDF3F2"/>
                    </a:solidFill>
                  </a:tcPr>
                </a:tc>
              </a:tr>
            </a:tbl>
          </a:graphicData>
        </a:graphic>
      </p:graphicFrame>
      <p:sp>
        <p:nvSpPr>
          <p:cNvPr id="73" name="Google Shape;73;p3"/>
          <p:cNvSpPr/>
          <p:nvPr/>
        </p:nvSpPr>
        <p:spPr>
          <a:xfrm>
            <a:off x="548640" y="5349240"/>
            <a:ext cx="5486400" cy="77724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96777B"/>
              </a:buClr>
              <a:buSzPts val="1100"/>
              <a:buFont typeface="Arial"/>
              <a:buNone/>
            </a:pPr>
            <a:r>
              <a:rPr b="0" i="0" lang="en-US" sz="1100" u="none" cap="none" strike="noStrike">
                <a:solidFill>
                  <a:srgbClr val="96777B"/>
                </a:solidFill>
                <a:latin typeface="Arial"/>
                <a:ea typeface="Arial"/>
                <a:cs typeface="Arial"/>
                <a:sym typeface="Arial"/>
              </a:rPr>
              <a:t>※ 開発・PM・BrSEなどコア人材は正社員。経理・採用など常勤不要な機能は専門パートナーで構成し、コストを最適化。</a:t>
            </a:r>
            <a:endParaRPr b="0" i="0" sz="1100" u="none" cap="none" strike="noStrike">
              <a:solidFill>
                <a:schemeClr val="dk1"/>
              </a:solidFill>
              <a:latin typeface="Calibri"/>
              <a:ea typeface="Calibri"/>
              <a:cs typeface="Calibri"/>
              <a:sym typeface="Calibri"/>
            </a:endParaRPr>
          </a:p>
        </p:txBody>
      </p:sp>
      <p:sp>
        <p:nvSpPr>
          <p:cNvPr id="74" name="Google Shape;74;p3"/>
          <p:cNvSpPr/>
          <p:nvPr/>
        </p:nvSpPr>
        <p:spPr>
          <a:xfrm>
            <a:off x="6400800" y="1536192"/>
            <a:ext cx="5212080" cy="36576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1D0D"/>
              </a:buClr>
              <a:buSzPts val="1500"/>
              <a:buFont typeface="Arial"/>
              <a:buNone/>
            </a:pPr>
            <a:r>
              <a:rPr b="1" i="0" lang="en-US" sz="1500" u="none" cap="none" strike="noStrike">
                <a:solidFill>
                  <a:srgbClr val="FF1D0D"/>
                </a:solidFill>
                <a:latin typeface="Arial"/>
                <a:ea typeface="Arial"/>
                <a:cs typeface="Arial"/>
                <a:sym typeface="Arial"/>
              </a:rPr>
              <a:t>リーダーシップチーム</a:t>
            </a:r>
            <a:endParaRPr b="0" i="0" sz="1500" u="none" cap="none" strike="noStrike">
              <a:solidFill>
                <a:schemeClr val="dk1"/>
              </a:solidFill>
              <a:latin typeface="Calibri"/>
              <a:ea typeface="Calibri"/>
              <a:cs typeface="Calibri"/>
              <a:sym typeface="Calibri"/>
            </a:endParaRPr>
          </a:p>
        </p:txBody>
      </p:sp>
      <p:sp>
        <p:nvSpPr>
          <p:cNvPr id="75" name="Google Shape;75;p3"/>
          <p:cNvSpPr/>
          <p:nvPr/>
        </p:nvSpPr>
        <p:spPr>
          <a:xfrm>
            <a:off x="6400800" y="1993392"/>
            <a:ext cx="5212080" cy="1225296"/>
          </a:xfrm>
          <a:prstGeom prst="roundRect">
            <a:avLst>
              <a:gd fmla="val 5224" name="adj"/>
            </a:avLst>
          </a:prstGeom>
          <a:solidFill>
            <a:srgbClr val="FDF3F2"/>
          </a:solidFill>
          <a:ln cap="flat" cmpd="sng" w="9525">
            <a:solidFill>
              <a:srgbClr val="F7D7D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 name="Google Shape;76;p3"/>
          <p:cNvSpPr/>
          <p:nvPr/>
        </p:nvSpPr>
        <p:spPr>
          <a:xfrm>
            <a:off x="7406640" y="2176272"/>
            <a:ext cx="4069080" cy="384048"/>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332528"/>
              </a:buClr>
              <a:buSzPts val="1350"/>
              <a:buFont typeface="Arial"/>
              <a:buNone/>
            </a:pPr>
            <a:r>
              <a:rPr b="1" i="0" lang="en-US" sz="1350" u="none" cap="none" strike="noStrike">
                <a:solidFill>
                  <a:srgbClr val="332528"/>
                </a:solidFill>
                <a:latin typeface="Arial"/>
                <a:ea typeface="Arial"/>
                <a:cs typeface="Arial"/>
                <a:sym typeface="Arial"/>
              </a:rPr>
              <a:t>HUNG｜CEO｜代表取締役</a:t>
            </a:r>
            <a:endParaRPr b="0" i="0" sz="1350" u="none" cap="none" strike="noStrike">
              <a:solidFill>
                <a:schemeClr val="dk1"/>
              </a:solidFill>
              <a:latin typeface="Calibri"/>
              <a:ea typeface="Calibri"/>
              <a:cs typeface="Calibri"/>
              <a:sym typeface="Calibri"/>
            </a:endParaRPr>
          </a:p>
        </p:txBody>
      </p:sp>
      <p:sp>
        <p:nvSpPr>
          <p:cNvPr id="77" name="Google Shape;77;p3"/>
          <p:cNvSpPr/>
          <p:nvPr/>
        </p:nvSpPr>
        <p:spPr>
          <a:xfrm>
            <a:off x="7406640" y="2560320"/>
            <a:ext cx="4069080" cy="530352"/>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96777B"/>
              </a:buClr>
              <a:buSzPts val="1100"/>
              <a:buFont typeface="Arial"/>
              <a:buNone/>
            </a:pPr>
            <a:r>
              <a:rPr b="0" i="0" lang="en-US" sz="1100" u="none" cap="none" strike="noStrike">
                <a:solidFill>
                  <a:srgbClr val="96777B"/>
                </a:solidFill>
                <a:latin typeface="Arial"/>
                <a:ea typeface="Arial"/>
                <a:cs typeface="Arial"/>
                <a:sym typeface="Arial"/>
              </a:rPr>
              <a:t>日本での勤務経験を経て創業。営業・事業全体を統括</a:t>
            </a:r>
            <a:endParaRPr b="0" i="0" sz="1100" u="none" cap="none" strike="noStrike">
              <a:solidFill>
                <a:schemeClr val="dk1"/>
              </a:solidFill>
              <a:latin typeface="Calibri"/>
              <a:ea typeface="Calibri"/>
              <a:cs typeface="Calibri"/>
              <a:sym typeface="Calibri"/>
            </a:endParaRPr>
          </a:p>
        </p:txBody>
      </p:sp>
      <p:sp>
        <p:nvSpPr>
          <p:cNvPr id="78" name="Google Shape;78;p3"/>
          <p:cNvSpPr/>
          <p:nvPr/>
        </p:nvSpPr>
        <p:spPr>
          <a:xfrm>
            <a:off x="6400800" y="3364992"/>
            <a:ext cx="5212080" cy="1225296"/>
          </a:xfrm>
          <a:prstGeom prst="roundRect">
            <a:avLst>
              <a:gd fmla="val 5224" name="adj"/>
            </a:avLst>
          </a:prstGeom>
          <a:solidFill>
            <a:srgbClr val="FDF3F2"/>
          </a:solidFill>
          <a:ln cap="flat" cmpd="sng" w="9525">
            <a:solidFill>
              <a:srgbClr val="F7D7D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home/claude/hoang.png" id="79" name="Google Shape;79;p3"/>
          <p:cNvPicPr preferRelativeResize="0"/>
          <p:nvPr/>
        </p:nvPicPr>
        <p:blipFill rotWithShape="1">
          <a:blip r:embed="rId4">
            <a:alphaModFix/>
          </a:blip>
          <a:srcRect b="0" l="0" r="0" t="0"/>
          <a:stretch/>
        </p:blipFill>
        <p:spPr>
          <a:xfrm>
            <a:off x="6583680" y="3621024"/>
            <a:ext cx="713232" cy="713232"/>
          </a:xfrm>
          <a:prstGeom prst="rect">
            <a:avLst/>
          </a:prstGeom>
          <a:noFill/>
          <a:ln>
            <a:noFill/>
          </a:ln>
        </p:spPr>
      </p:pic>
      <p:sp>
        <p:nvSpPr>
          <p:cNvPr id="80" name="Google Shape;80;p3"/>
          <p:cNvSpPr/>
          <p:nvPr/>
        </p:nvSpPr>
        <p:spPr>
          <a:xfrm>
            <a:off x="7406640" y="3547872"/>
            <a:ext cx="4069080" cy="384048"/>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332528"/>
              </a:buClr>
              <a:buSzPts val="1350"/>
              <a:buFont typeface="Arial"/>
              <a:buNone/>
            </a:pPr>
            <a:r>
              <a:rPr b="1" i="0" lang="en-US" sz="1350" u="none" cap="none" strike="noStrike">
                <a:solidFill>
                  <a:srgbClr val="332528"/>
                </a:solidFill>
                <a:latin typeface="Arial"/>
                <a:ea typeface="Arial"/>
                <a:cs typeface="Arial"/>
                <a:sym typeface="Arial"/>
              </a:rPr>
              <a:t>HOANG｜CAIO｜最高AI責任者</a:t>
            </a:r>
            <a:endParaRPr b="0" i="0" sz="1350" u="none" cap="none" strike="noStrike">
              <a:solidFill>
                <a:schemeClr val="dk1"/>
              </a:solidFill>
              <a:latin typeface="Calibri"/>
              <a:ea typeface="Calibri"/>
              <a:cs typeface="Calibri"/>
              <a:sym typeface="Calibri"/>
            </a:endParaRPr>
          </a:p>
        </p:txBody>
      </p:sp>
      <p:sp>
        <p:nvSpPr>
          <p:cNvPr id="81" name="Google Shape;81;p3"/>
          <p:cNvSpPr/>
          <p:nvPr/>
        </p:nvSpPr>
        <p:spPr>
          <a:xfrm>
            <a:off x="7406640" y="3931920"/>
            <a:ext cx="4069080" cy="530352"/>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96777B"/>
              </a:buClr>
              <a:buSzPts val="1100"/>
              <a:buFont typeface="Arial"/>
              <a:buNone/>
            </a:pPr>
            <a:r>
              <a:rPr b="0" i="0" lang="en-US" sz="1100" u="none" cap="none" strike="noStrike">
                <a:solidFill>
                  <a:srgbClr val="96777B"/>
                </a:solidFill>
                <a:latin typeface="Arial"/>
                <a:ea typeface="Arial"/>
                <a:cs typeface="Arial"/>
                <a:sym typeface="Arial"/>
              </a:rPr>
              <a:t>AI戦略とAI駆動開発プロセスを統括</a:t>
            </a:r>
            <a:endParaRPr b="0" i="0" sz="1100" u="none" cap="none" strike="noStrike">
              <a:solidFill>
                <a:schemeClr val="dk1"/>
              </a:solidFill>
              <a:latin typeface="Calibri"/>
              <a:ea typeface="Calibri"/>
              <a:cs typeface="Calibri"/>
              <a:sym typeface="Calibri"/>
            </a:endParaRPr>
          </a:p>
        </p:txBody>
      </p:sp>
      <p:sp>
        <p:nvSpPr>
          <p:cNvPr id="82" name="Google Shape;82;p3"/>
          <p:cNvSpPr/>
          <p:nvPr/>
        </p:nvSpPr>
        <p:spPr>
          <a:xfrm>
            <a:off x="6400800" y="4736592"/>
            <a:ext cx="5212080" cy="1225296"/>
          </a:xfrm>
          <a:prstGeom prst="roundRect">
            <a:avLst>
              <a:gd fmla="val 5224" name="adj"/>
            </a:avLst>
          </a:prstGeom>
          <a:solidFill>
            <a:srgbClr val="FDF3F2"/>
          </a:solidFill>
          <a:ln cap="flat" cmpd="sng" w="9525">
            <a:solidFill>
              <a:srgbClr val="F7D7D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home/claude/kien.png" id="83" name="Google Shape;83;p3"/>
          <p:cNvPicPr preferRelativeResize="0"/>
          <p:nvPr/>
        </p:nvPicPr>
        <p:blipFill rotWithShape="1">
          <a:blip r:embed="rId5">
            <a:alphaModFix/>
          </a:blip>
          <a:srcRect b="0" l="0" r="0" t="0"/>
          <a:stretch/>
        </p:blipFill>
        <p:spPr>
          <a:xfrm>
            <a:off x="6583680" y="4992624"/>
            <a:ext cx="713232" cy="713232"/>
          </a:xfrm>
          <a:prstGeom prst="rect">
            <a:avLst/>
          </a:prstGeom>
          <a:noFill/>
          <a:ln>
            <a:noFill/>
          </a:ln>
        </p:spPr>
      </p:pic>
      <p:sp>
        <p:nvSpPr>
          <p:cNvPr id="84" name="Google Shape;84;p3"/>
          <p:cNvSpPr/>
          <p:nvPr/>
        </p:nvSpPr>
        <p:spPr>
          <a:xfrm>
            <a:off x="7406640" y="4919472"/>
            <a:ext cx="4069080" cy="384048"/>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332528"/>
              </a:buClr>
              <a:buSzPts val="1350"/>
              <a:buFont typeface="Arial"/>
              <a:buNone/>
            </a:pPr>
            <a:r>
              <a:rPr b="1" i="0" lang="en-US" sz="1350" u="none" cap="none" strike="noStrike">
                <a:solidFill>
                  <a:srgbClr val="332528"/>
                </a:solidFill>
                <a:latin typeface="Arial"/>
                <a:ea typeface="Arial"/>
                <a:cs typeface="Arial"/>
                <a:sym typeface="Arial"/>
              </a:rPr>
              <a:t>KIEN｜PM｜プロジェクトマネージャー</a:t>
            </a:r>
            <a:endParaRPr b="0" i="0" sz="1350" u="none" cap="none" strike="noStrike">
              <a:solidFill>
                <a:schemeClr val="dk1"/>
              </a:solidFill>
              <a:latin typeface="Calibri"/>
              <a:ea typeface="Calibri"/>
              <a:cs typeface="Calibri"/>
              <a:sym typeface="Calibri"/>
            </a:endParaRPr>
          </a:p>
        </p:txBody>
      </p:sp>
      <p:sp>
        <p:nvSpPr>
          <p:cNvPr id="85" name="Google Shape;85;p3"/>
          <p:cNvSpPr/>
          <p:nvPr/>
        </p:nvSpPr>
        <p:spPr>
          <a:xfrm>
            <a:off x="7406640" y="5303520"/>
            <a:ext cx="4069080" cy="530352"/>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96777B"/>
              </a:buClr>
              <a:buSzPts val="1100"/>
              <a:buFont typeface="Arial"/>
              <a:buNone/>
            </a:pPr>
            <a:r>
              <a:rPr b="0" i="0" lang="en-US" sz="1100" u="none" cap="none" strike="noStrike">
                <a:solidFill>
                  <a:srgbClr val="96777B"/>
                </a:solidFill>
                <a:latin typeface="Arial"/>
                <a:ea typeface="Arial"/>
                <a:cs typeface="Arial"/>
                <a:sym typeface="Arial"/>
              </a:rPr>
              <a:t>品質・進捗管理とお客様との調整窓口</a:t>
            </a:r>
            <a:endParaRPr b="0" i="0" sz="1100" u="none" cap="none" strike="noStrike">
              <a:solidFill>
                <a:schemeClr val="dk1"/>
              </a:solidFill>
              <a:latin typeface="Calibri"/>
              <a:ea typeface="Calibri"/>
              <a:cs typeface="Calibri"/>
              <a:sym typeface="Calibri"/>
            </a:endParaRPr>
          </a:p>
        </p:txBody>
      </p:sp>
      <p:pic>
        <p:nvPicPr>
          <p:cNvPr descr="hung.png" id="86" name="Google Shape;86;p3"/>
          <p:cNvPicPr preferRelativeResize="0"/>
          <p:nvPr/>
        </p:nvPicPr>
        <p:blipFill rotWithShape="1">
          <a:blip r:embed="rId6">
            <a:alphaModFix/>
          </a:blip>
          <a:srcRect b="0" l="0" r="0" t="0"/>
          <a:stretch/>
        </p:blipFill>
        <p:spPr>
          <a:xfrm>
            <a:off x="6583680" y="2249424"/>
            <a:ext cx="713232" cy="713232"/>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91" name="Shape 91"/>
        <p:cNvGrpSpPr/>
        <p:nvPr/>
      </p:nvGrpSpPr>
      <p:grpSpPr>
        <a:xfrm>
          <a:off x="0" y="0"/>
          <a:ext cx="0" cy="0"/>
          <a:chOff x="0" y="0"/>
          <a:chExt cx="0" cy="0"/>
        </a:xfrm>
      </p:grpSpPr>
      <p:sp>
        <p:nvSpPr>
          <p:cNvPr id="92" name="Google Shape;92;p4"/>
          <p:cNvSpPr/>
          <p:nvPr/>
        </p:nvSpPr>
        <p:spPr>
          <a:xfrm>
            <a:off x="11503152" y="6473952"/>
            <a:ext cx="457200" cy="274320"/>
          </a:xfrm>
          <a:prstGeom prst="rect">
            <a:avLst/>
          </a:prstGeom>
          <a:noFill/>
          <a:ln>
            <a:noFill/>
          </a:ln>
        </p:spPr>
        <p:txBody>
          <a:bodyPr anchorCtr="0" anchor="ctr" bIns="0" lIns="0" spcFirstLastPara="1" rIns="0" wrap="square" tIns="0">
            <a:noAutofit/>
          </a:bodyPr>
          <a:lstStyle/>
          <a:p>
            <a:pPr indent="0" lvl="0" marL="0" marR="0" rtl="0" algn="r">
              <a:lnSpc>
                <a:spcPct val="100000"/>
              </a:lnSpc>
              <a:spcBef>
                <a:spcPts val="0"/>
              </a:spcBef>
              <a:spcAft>
                <a:spcPts val="0"/>
              </a:spcAft>
              <a:buClr>
                <a:srgbClr val="96777B"/>
              </a:buClr>
              <a:buSzPts val="1000"/>
              <a:buFont typeface="Arial"/>
              <a:buNone/>
            </a:pPr>
            <a:r>
              <a:rPr b="0" i="0" lang="en-US" sz="1000" u="none" cap="none" strike="noStrike">
                <a:solidFill>
                  <a:srgbClr val="96777B"/>
                </a:solidFill>
                <a:latin typeface="Arial"/>
                <a:ea typeface="Arial"/>
                <a:cs typeface="Arial"/>
                <a:sym typeface="Arial"/>
              </a:rPr>
              <a:t>4</a:t>
            </a:r>
            <a:endParaRPr b="0" i="0" sz="1000" u="none" cap="none" strike="noStrike">
              <a:solidFill>
                <a:schemeClr val="dk1"/>
              </a:solidFill>
              <a:latin typeface="Calibri"/>
              <a:ea typeface="Calibri"/>
              <a:cs typeface="Calibri"/>
              <a:sym typeface="Calibri"/>
            </a:endParaRPr>
          </a:p>
        </p:txBody>
      </p:sp>
      <p:pic>
        <p:nvPicPr>
          <p:cNvPr descr="/home/claude/logo.png" id="93" name="Google Shape;93;p4"/>
          <p:cNvPicPr preferRelativeResize="0"/>
          <p:nvPr/>
        </p:nvPicPr>
        <p:blipFill rotWithShape="1">
          <a:blip r:embed="rId3">
            <a:alphaModFix/>
          </a:blip>
          <a:srcRect b="0" l="0" r="0" t="0"/>
          <a:stretch/>
        </p:blipFill>
        <p:spPr>
          <a:xfrm>
            <a:off x="11274552" y="274320"/>
            <a:ext cx="402336" cy="402336"/>
          </a:xfrm>
          <a:prstGeom prst="rect">
            <a:avLst/>
          </a:prstGeom>
          <a:noFill/>
          <a:ln>
            <a:noFill/>
          </a:ln>
        </p:spPr>
      </p:pic>
      <p:sp>
        <p:nvSpPr>
          <p:cNvPr id="94" name="Google Shape;94;p4"/>
          <p:cNvSpPr/>
          <p:nvPr/>
        </p:nvSpPr>
        <p:spPr>
          <a:xfrm>
            <a:off x="548640" y="347472"/>
            <a:ext cx="8686800" cy="27432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D91604"/>
              </a:buClr>
              <a:buSzPts val="1200"/>
              <a:buFont typeface="Arial"/>
              <a:buNone/>
            </a:pPr>
            <a:r>
              <a:rPr b="1" i="0" lang="en-US" sz="1200" u="none" cap="none" strike="noStrike">
                <a:solidFill>
                  <a:srgbClr val="D91604"/>
                </a:solidFill>
                <a:latin typeface="Arial"/>
                <a:ea typeface="Arial"/>
                <a:cs typeface="Arial"/>
                <a:sym typeface="Arial"/>
              </a:rPr>
              <a:t>STRENGTH | 02 私たちの強み</a:t>
            </a:r>
            <a:endParaRPr b="0" i="0" sz="1200" u="none" cap="none" strike="noStrike">
              <a:solidFill>
                <a:schemeClr val="dk1"/>
              </a:solidFill>
              <a:latin typeface="Calibri"/>
              <a:ea typeface="Calibri"/>
              <a:cs typeface="Calibri"/>
              <a:sym typeface="Calibri"/>
            </a:endParaRPr>
          </a:p>
        </p:txBody>
      </p:sp>
      <p:sp>
        <p:nvSpPr>
          <p:cNvPr id="95" name="Google Shape;95;p4"/>
          <p:cNvSpPr/>
          <p:nvPr/>
        </p:nvSpPr>
        <p:spPr>
          <a:xfrm>
            <a:off x="548640" y="621792"/>
            <a:ext cx="11064240" cy="566928"/>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332528"/>
              </a:buClr>
              <a:buSzPts val="2500"/>
              <a:buFont typeface="Arial"/>
              <a:buNone/>
            </a:pPr>
            <a:r>
              <a:rPr b="1" i="0" lang="en-US" sz="2500" u="none" cap="none" strike="noStrike">
                <a:solidFill>
                  <a:srgbClr val="332528"/>
                </a:solidFill>
                <a:latin typeface="Arial"/>
                <a:ea typeface="Arial"/>
                <a:cs typeface="Arial"/>
                <a:sym typeface="Arial"/>
              </a:rPr>
              <a:t>強み①：フルリモート体制による即応力</a:t>
            </a:r>
            <a:endParaRPr b="0" i="0" sz="2500" u="none" cap="none" strike="noStrike">
              <a:solidFill>
                <a:schemeClr val="dk1"/>
              </a:solidFill>
              <a:latin typeface="Calibri"/>
              <a:ea typeface="Calibri"/>
              <a:cs typeface="Calibri"/>
              <a:sym typeface="Calibri"/>
            </a:endParaRPr>
          </a:p>
        </p:txBody>
      </p:sp>
      <p:sp>
        <p:nvSpPr>
          <p:cNvPr id="96" name="Google Shape;96;p4"/>
          <p:cNvSpPr/>
          <p:nvPr/>
        </p:nvSpPr>
        <p:spPr>
          <a:xfrm>
            <a:off x="548640" y="1627632"/>
            <a:ext cx="475488" cy="475488"/>
          </a:xfrm>
          <a:prstGeom prst="ellipse">
            <a:avLst/>
          </a:prstGeom>
          <a:solidFill>
            <a:srgbClr val="D9160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home/claude/icons/check_w.png" id="97" name="Google Shape;97;p4"/>
          <p:cNvPicPr preferRelativeResize="0"/>
          <p:nvPr/>
        </p:nvPicPr>
        <p:blipFill rotWithShape="1">
          <a:blip r:embed="rId4">
            <a:alphaModFix/>
          </a:blip>
          <a:srcRect b="0" l="0" r="0" t="0"/>
          <a:stretch/>
        </p:blipFill>
        <p:spPr>
          <a:xfrm>
            <a:off x="672267" y="1751259"/>
            <a:ext cx="228234" cy="228234"/>
          </a:xfrm>
          <a:prstGeom prst="rect">
            <a:avLst/>
          </a:prstGeom>
          <a:noFill/>
          <a:ln>
            <a:noFill/>
          </a:ln>
        </p:spPr>
      </p:pic>
      <p:sp>
        <p:nvSpPr>
          <p:cNvPr id="98" name="Google Shape;98;p4"/>
          <p:cNvSpPr/>
          <p:nvPr/>
        </p:nvSpPr>
        <p:spPr>
          <a:xfrm>
            <a:off x="1188720" y="1591056"/>
            <a:ext cx="5577840" cy="36576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332528"/>
              </a:buClr>
              <a:buSzPts val="1450"/>
              <a:buFont typeface="Arial"/>
              <a:buNone/>
            </a:pPr>
            <a:r>
              <a:rPr b="1" i="0" lang="en-US" sz="1450" u="none" cap="none" strike="noStrike">
                <a:solidFill>
                  <a:srgbClr val="332528"/>
                </a:solidFill>
                <a:latin typeface="Arial"/>
                <a:ea typeface="Arial"/>
                <a:cs typeface="Arial"/>
                <a:sym typeface="Arial"/>
              </a:rPr>
              <a:t>コロナ以前からリモート開発を実践</a:t>
            </a:r>
            <a:endParaRPr b="0" i="0" sz="1450" u="none" cap="none" strike="noStrike">
              <a:solidFill>
                <a:schemeClr val="dk1"/>
              </a:solidFill>
              <a:latin typeface="Calibri"/>
              <a:ea typeface="Calibri"/>
              <a:cs typeface="Calibri"/>
              <a:sym typeface="Calibri"/>
            </a:endParaRPr>
          </a:p>
        </p:txBody>
      </p:sp>
      <p:sp>
        <p:nvSpPr>
          <p:cNvPr id="99" name="Google Shape;99;p4"/>
          <p:cNvSpPr/>
          <p:nvPr/>
        </p:nvSpPr>
        <p:spPr>
          <a:xfrm>
            <a:off x="1188720" y="1956816"/>
            <a:ext cx="5577840" cy="347472"/>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96777B"/>
              </a:buClr>
              <a:buSzPts val="1150"/>
              <a:buFont typeface="Arial"/>
              <a:buNone/>
            </a:pPr>
            <a:r>
              <a:rPr b="0" i="0" lang="en-US" sz="1150" u="none" cap="none" strike="noStrike">
                <a:solidFill>
                  <a:srgbClr val="96777B"/>
                </a:solidFill>
                <a:latin typeface="Arial"/>
                <a:ea typeface="Arial"/>
                <a:cs typeface="Arial"/>
                <a:sym typeface="Arial"/>
              </a:rPr>
              <a:t>パンデミック時も業務停止ゼロで継続</a:t>
            </a:r>
            <a:endParaRPr b="0" i="0" sz="1150" u="none" cap="none" strike="noStrike">
              <a:solidFill>
                <a:schemeClr val="dk1"/>
              </a:solidFill>
              <a:latin typeface="Calibri"/>
              <a:ea typeface="Calibri"/>
              <a:cs typeface="Calibri"/>
              <a:sym typeface="Calibri"/>
            </a:endParaRPr>
          </a:p>
        </p:txBody>
      </p:sp>
      <p:sp>
        <p:nvSpPr>
          <p:cNvPr id="100" name="Google Shape;100;p4"/>
          <p:cNvSpPr/>
          <p:nvPr/>
        </p:nvSpPr>
        <p:spPr>
          <a:xfrm>
            <a:off x="548640" y="2596896"/>
            <a:ext cx="475488" cy="475488"/>
          </a:xfrm>
          <a:prstGeom prst="ellipse">
            <a:avLst/>
          </a:prstGeom>
          <a:solidFill>
            <a:srgbClr val="D9160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home/claude/icons/users_w.png" id="101" name="Google Shape;101;p4"/>
          <p:cNvPicPr preferRelativeResize="0"/>
          <p:nvPr/>
        </p:nvPicPr>
        <p:blipFill rotWithShape="1">
          <a:blip r:embed="rId5">
            <a:alphaModFix/>
          </a:blip>
          <a:srcRect b="0" l="0" r="0" t="0"/>
          <a:stretch/>
        </p:blipFill>
        <p:spPr>
          <a:xfrm>
            <a:off x="672267" y="2720523"/>
            <a:ext cx="228234" cy="228234"/>
          </a:xfrm>
          <a:prstGeom prst="rect">
            <a:avLst/>
          </a:prstGeom>
          <a:noFill/>
          <a:ln>
            <a:noFill/>
          </a:ln>
        </p:spPr>
      </p:pic>
      <p:sp>
        <p:nvSpPr>
          <p:cNvPr id="102" name="Google Shape;102;p4"/>
          <p:cNvSpPr/>
          <p:nvPr/>
        </p:nvSpPr>
        <p:spPr>
          <a:xfrm>
            <a:off x="1188720" y="2560320"/>
            <a:ext cx="5577840" cy="36576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332528"/>
              </a:buClr>
              <a:buSzPts val="1450"/>
              <a:buFont typeface="Arial"/>
              <a:buNone/>
            </a:pPr>
            <a:r>
              <a:rPr b="1" i="0" lang="en-US" sz="1450" u="none" cap="none" strike="noStrike">
                <a:solidFill>
                  <a:srgbClr val="332528"/>
                </a:solidFill>
                <a:latin typeface="Arial"/>
                <a:ea typeface="Arial"/>
                <a:cs typeface="Arial"/>
                <a:sym typeface="Arial"/>
              </a:rPr>
              <a:t>メンバー30名中、オフィス常駐は3〜5名のみ</a:t>
            </a:r>
            <a:endParaRPr b="0" i="0" sz="1450" u="none" cap="none" strike="noStrike">
              <a:solidFill>
                <a:schemeClr val="dk1"/>
              </a:solidFill>
              <a:latin typeface="Calibri"/>
              <a:ea typeface="Calibri"/>
              <a:cs typeface="Calibri"/>
              <a:sym typeface="Calibri"/>
            </a:endParaRPr>
          </a:p>
        </p:txBody>
      </p:sp>
      <p:sp>
        <p:nvSpPr>
          <p:cNvPr id="103" name="Google Shape;103;p4"/>
          <p:cNvSpPr/>
          <p:nvPr/>
        </p:nvSpPr>
        <p:spPr>
          <a:xfrm>
            <a:off x="1188720" y="2926080"/>
            <a:ext cx="5577840" cy="347472"/>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96777B"/>
              </a:buClr>
              <a:buSzPts val="1150"/>
              <a:buFont typeface="Arial"/>
              <a:buNone/>
            </a:pPr>
            <a:r>
              <a:rPr b="0" i="0" lang="en-US" sz="1150" u="none" cap="none" strike="noStrike">
                <a:solidFill>
                  <a:srgbClr val="96777B"/>
                </a:solidFill>
                <a:latin typeface="Arial"/>
                <a:ea typeface="Arial"/>
                <a:cs typeface="Arial"/>
                <a:sym typeface="Arial"/>
              </a:rPr>
              <a:t>全国から優秀な人材を確保できる体制</a:t>
            </a:r>
            <a:endParaRPr b="0" i="0" sz="1150" u="none" cap="none" strike="noStrike">
              <a:solidFill>
                <a:schemeClr val="dk1"/>
              </a:solidFill>
              <a:latin typeface="Calibri"/>
              <a:ea typeface="Calibri"/>
              <a:cs typeface="Calibri"/>
              <a:sym typeface="Calibri"/>
            </a:endParaRPr>
          </a:p>
        </p:txBody>
      </p:sp>
      <p:sp>
        <p:nvSpPr>
          <p:cNvPr id="104" name="Google Shape;104;p4"/>
          <p:cNvSpPr/>
          <p:nvPr/>
        </p:nvSpPr>
        <p:spPr>
          <a:xfrm>
            <a:off x="548640" y="3566160"/>
            <a:ext cx="475488" cy="475488"/>
          </a:xfrm>
          <a:prstGeom prst="ellipse">
            <a:avLst/>
          </a:prstGeom>
          <a:solidFill>
            <a:srgbClr val="D9160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home/claude/icons/clipboard_w.png" id="105" name="Google Shape;105;p4"/>
          <p:cNvPicPr preferRelativeResize="0"/>
          <p:nvPr/>
        </p:nvPicPr>
        <p:blipFill rotWithShape="1">
          <a:blip r:embed="rId6">
            <a:alphaModFix/>
          </a:blip>
          <a:srcRect b="0" l="0" r="0" t="0"/>
          <a:stretch/>
        </p:blipFill>
        <p:spPr>
          <a:xfrm>
            <a:off x="672267" y="3689787"/>
            <a:ext cx="228234" cy="228234"/>
          </a:xfrm>
          <a:prstGeom prst="rect">
            <a:avLst/>
          </a:prstGeom>
          <a:noFill/>
          <a:ln>
            <a:noFill/>
          </a:ln>
        </p:spPr>
      </p:pic>
      <p:sp>
        <p:nvSpPr>
          <p:cNvPr id="106" name="Google Shape;106;p4"/>
          <p:cNvSpPr/>
          <p:nvPr/>
        </p:nvSpPr>
        <p:spPr>
          <a:xfrm>
            <a:off x="1188720" y="3529584"/>
            <a:ext cx="5577840" cy="36576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332528"/>
              </a:buClr>
              <a:buSzPts val="1450"/>
              <a:buFont typeface="Arial"/>
              <a:buNone/>
            </a:pPr>
            <a:r>
              <a:rPr b="1" i="0" lang="en-US" sz="1450" u="none" cap="none" strike="noStrike">
                <a:solidFill>
                  <a:srgbClr val="332528"/>
                </a:solidFill>
                <a:latin typeface="Arial"/>
                <a:ea typeface="Arial"/>
                <a:cs typeface="Arial"/>
                <a:sym typeface="Arial"/>
              </a:rPr>
              <a:t>進捗は日次報告・タスクは完全見える化</a:t>
            </a:r>
            <a:endParaRPr b="0" i="0" sz="1450" u="none" cap="none" strike="noStrike">
              <a:solidFill>
                <a:schemeClr val="dk1"/>
              </a:solidFill>
              <a:latin typeface="Calibri"/>
              <a:ea typeface="Calibri"/>
              <a:cs typeface="Calibri"/>
              <a:sym typeface="Calibri"/>
            </a:endParaRPr>
          </a:p>
        </p:txBody>
      </p:sp>
      <p:sp>
        <p:nvSpPr>
          <p:cNvPr id="107" name="Google Shape;107;p4"/>
          <p:cNvSpPr/>
          <p:nvPr/>
        </p:nvSpPr>
        <p:spPr>
          <a:xfrm>
            <a:off x="1188720" y="3895344"/>
            <a:ext cx="5577840" cy="347472"/>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96777B"/>
              </a:buClr>
              <a:buSzPts val="1150"/>
              <a:buFont typeface="Arial"/>
              <a:buNone/>
            </a:pPr>
            <a:r>
              <a:rPr b="0" i="0" lang="en-US" sz="1150" u="none" cap="none" strike="noStrike">
                <a:solidFill>
                  <a:srgbClr val="96777B"/>
                </a:solidFill>
                <a:latin typeface="Arial"/>
                <a:ea typeface="Arial"/>
                <a:cs typeface="Arial"/>
                <a:sym typeface="Arial"/>
              </a:rPr>
              <a:t>Backlog／Redmine／Jira（お客様の使い慣れたツールに対応）</a:t>
            </a:r>
            <a:endParaRPr b="0" i="0" sz="1150" u="none" cap="none" strike="noStrike">
              <a:solidFill>
                <a:schemeClr val="dk1"/>
              </a:solidFill>
              <a:latin typeface="Calibri"/>
              <a:ea typeface="Calibri"/>
              <a:cs typeface="Calibri"/>
              <a:sym typeface="Calibri"/>
            </a:endParaRPr>
          </a:p>
        </p:txBody>
      </p:sp>
      <p:sp>
        <p:nvSpPr>
          <p:cNvPr id="108" name="Google Shape;108;p4"/>
          <p:cNvSpPr/>
          <p:nvPr/>
        </p:nvSpPr>
        <p:spPr>
          <a:xfrm>
            <a:off x="548640" y="4535424"/>
            <a:ext cx="475488" cy="475488"/>
          </a:xfrm>
          <a:prstGeom prst="ellipse">
            <a:avLst/>
          </a:prstGeom>
          <a:solidFill>
            <a:srgbClr val="D9160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home/claude/icons/rocket_w.png" id="109" name="Google Shape;109;p4"/>
          <p:cNvPicPr preferRelativeResize="0"/>
          <p:nvPr/>
        </p:nvPicPr>
        <p:blipFill rotWithShape="1">
          <a:blip r:embed="rId7">
            <a:alphaModFix/>
          </a:blip>
          <a:srcRect b="0" l="0" r="0" t="0"/>
          <a:stretch/>
        </p:blipFill>
        <p:spPr>
          <a:xfrm>
            <a:off x="672267" y="4659051"/>
            <a:ext cx="228234" cy="228234"/>
          </a:xfrm>
          <a:prstGeom prst="rect">
            <a:avLst/>
          </a:prstGeom>
          <a:noFill/>
          <a:ln>
            <a:noFill/>
          </a:ln>
        </p:spPr>
      </p:pic>
      <p:sp>
        <p:nvSpPr>
          <p:cNvPr id="110" name="Google Shape;110;p4"/>
          <p:cNvSpPr/>
          <p:nvPr/>
        </p:nvSpPr>
        <p:spPr>
          <a:xfrm>
            <a:off x="1188720" y="4498848"/>
            <a:ext cx="5577840" cy="36576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332528"/>
              </a:buClr>
              <a:buSzPts val="1450"/>
              <a:buFont typeface="Arial"/>
              <a:buNone/>
            </a:pPr>
            <a:r>
              <a:rPr b="1" i="0" lang="en-US" sz="1450" u="none" cap="none" strike="noStrike">
                <a:solidFill>
                  <a:srgbClr val="332528"/>
                </a:solidFill>
                <a:latin typeface="Arial"/>
                <a:ea typeface="Arial"/>
                <a:cs typeface="Arial"/>
                <a:sym typeface="Arial"/>
              </a:rPr>
              <a:t>緊急のご依頼にも即時対応</a:t>
            </a:r>
            <a:endParaRPr b="0" i="0" sz="1450" u="none" cap="none" strike="noStrike">
              <a:solidFill>
                <a:schemeClr val="dk1"/>
              </a:solidFill>
              <a:latin typeface="Calibri"/>
              <a:ea typeface="Calibri"/>
              <a:cs typeface="Calibri"/>
              <a:sym typeface="Calibri"/>
            </a:endParaRPr>
          </a:p>
        </p:txBody>
      </p:sp>
      <p:sp>
        <p:nvSpPr>
          <p:cNvPr id="111" name="Google Shape;111;p4"/>
          <p:cNvSpPr/>
          <p:nvPr/>
        </p:nvSpPr>
        <p:spPr>
          <a:xfrm>
            <a:off x="1188720" y="4864608"/>
            <a:ext cx="5577840" cy="347472"/>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96777B"/>
              </a:buClr>
              <a:buSzPts val="1150"/>
              <a:buFont typeface="Arial"/>
              <a:buNone/>
            </a:pPr>
            <a:r>
              <a:rPr b="0" i="0" lang="en-US" sz="1150" u="none" cap="none" strike="noStrike">
                <a:solidFill>
                  <a:srgbClr val="96777B"/>
                </a:solidFill>
                <a:latin typeface="Arial"/>
                <a:ea typeface="Arial"/>
                <a:cs typeface="Arial"/>
                <a:sym typeface="Arial"/>
              </a:rPr>
              <a:t>リモートだからこそ、稼働の柔軟性が高い</a:t>
            </a:r>
            <a:endParaRPr b="0" i="0" sz="1150" u="none" cap="none" strike="noStrike">
              <a:solidFill>
                <a:schemeClr val="dk1"/>
              </a:solidFill>
              <a:latin typeface="Calibri"/>
              <a:ea typeface="Calibri"/>
              <a:cs typeface="Calibri"/>
              <a:sym typeface="Calibri"/>
            </a:endParaRPr>
          </a:p>
        </p:txBody>
      </p:sp>
      <p:sp>
        <p:nvSpPr>
          <p:cNvPr id="112" name="Google Shape;112;p4"/>
          <p:cNvSpPr/>
          <p:nvPr/>
        </p:nvSpPr>
        <p:spPr>
          <a:xfrm>
            <a:off x="7086600" y="1737360"/>
            <a:ext cx="4526280" cy="3657600"/>
          </a:xfrm>
          <a:prstGeom prst="roundRect">
            <a:avLst>
              <a:gd fmla="val 2000" name="adj"/>
            </a:avLst>
          </a:prstGeom>
          <a:solidFill>
            <a:srgbClr val="FDF3F2"/>
          </a:solidFill>
          <a:ln cap="flat" cmpd="sng" w="9525">
            <a:solidFill>
              <a:srgbClr val="F7D7D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 name="Google Shape;113;p4"/>
          <p:cNvSpPr/>
          <p:nvPr/>
        </p:nvSpPr>
        <p:spPr>
          <a:xfrm>
            <a:off x="7086600" y="1901952"/>
            <a:ext cx="4526280" cy="32004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1D0D"/>
              </a:buClr>
              <a:buSzPts val="1250"/>
              <a:buFont typeface="Arial"/>
              <a:buNone/>
            </a:pPr>
            <a:r>
              <a:rPr b="1" i="0" lang="en-US" sz="1250" u="none" cap="none" strike="noStrike">
                <a:solidFill>
                  <a:srgbClr val="FF1D0D"/>
                </a:solidFill>
                <a:latin typeface="Arial"/>
                <a:ea typeface="Arial"/>
                <a:cs typeface="Arial"/>
                <a:sym typeface="Arial"/>
              </a:rPr>
              <a:t>コミュニケーション体制</a:t>
            </a:r>
            <a:endParaRPr b="0" i="0" sz="1250" u="none" cap="none" strike="noStrike">
              <a:solidFill>
                <a:schemeClr val="dk1"/>
              </a:solidFill>
              <a:latin typeface="Calibri"/>
              <a:ea typeface="Calibri"/>
              <a:cs typeface="Calibri"/>
              <a:sym typeface="Calibri"/>
            </a:endParaRPr>
          </a:p>
        </p:txBody>
      </p:sp>
      <p:sp>
        <p:nvSpPr>
          <p:cNvPr id="114" name="Google Shape;114;p4"/>
          <p:cNvSpPr/>
          <p:nvPr/>
        </p:nvSpPr>
        <p:spPr>
          <a:xfrm>
            <a:off x="7635240" y="2331720"/>
            <a:ext cx="3429000" cy="713232"/>
          </a:xfrm>
          <a:prstGeom prst="roundRect">
            <a:avLst>
              <a:gd fmla="val 8974" name="adj"/>
            </a:avLst>
          </a:prstGeom>
          <a:solidFill>
            <a:srgbClr val="FF1D0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home/claude/icons/user_w.png" id="115" name="Google Shape;115;p4"/>
          <p:cNvPicPr preferRelativeResize="0"/>
          <p:nvPr/>
        </p:nvPicPr>
        <p:blipFill rotWithShape="1">
          <a:blip r:embed="rId8">
            <a:alphaModFix/>
          </a:blip>
          <a:srcRect b="0" l="0" r="0" t="0"/>
          <a:stretch/>
        </p:blipFill>
        <p:spPr>
          <a:xfrm>
            <a:off x="7845552" y="2532888"/>
            <a:ext cx="310896" cy="310896"/>
          </a:xfrm>
          <a:prstGeom prst="rect">
            <a:avLst/>
          </a:prstGeom>
          <a:noFill/>
          <a:ln>
            <a:noFill/>
          </a:ln>
        </p:spPr>
      </p:pic>
      <p:sp>
        <p:nvSpPr>
          <p:cNvPr id="116" name="Google Shape;116;p4"/>
          <p:cNvSpPr/>
          <p:nvPr/>
        </p:nvSpPr>
        <p:spPr>
          <a:xfrm>
            <a:off x="8229600" y="2331720"/>
            <a:ext cx="2788920" cy="713232"/>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FFFF"/>
              </a:buClr>
              <a:buSzPts val="1300"/>
              <a:buFont typeface="Arial"/>
              <a:buNone/>
            </a:pPr>
            <a:r>
              <a:rPr b="1" i="0" lang="en-US" sz="1300" u="none" cap="none" strike="noStrike">
                <a:solidFill>
                  <a:srgbClr val="FFFFFF"/>
                </a:solidFill>
                <a:latin typeface="Arial"/>
                <a:ea typeface="Arial"/>
                <a:cs typeface="Arial"/>
                <a:sym typeface="Arial"/>
              </a:rPr>
              <a:t>お客様（日本）</a:t>
            </a:r>
            <a:endParaRPr b="0" i="0" sz="1300" u="none" cap="none" strike="noStrike">
              <a:solidFill>
                <a:schemeClr val="dk1"/>
              </a:solidFill>
              <a:latin typeface="Calibri"/>
              <a:ea typeface="Calibri"/>
              <a:cs typeface="Calibri"/>
              <a:sym typeface="Calibri"/>
            </a:endParaRPr>
          </a:p>
        </p:txBody>
      </p:sp>
      <p:sp>
        <p:nvSpPr>
          <p:cNvPr id="117" name="Google Shape;117;p4"/>
          <p:cNvSpPr/>
          <p:nvPr/>
        </p:nvSpPr>
        <p:spPr>
          <a:xfrm>
            <a:off x="7635240" y="3044952"/>
            <a:ext cx="3429000" cy="384048"/>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2B33F"/>
              </a:buClr>
              <a:buSzPts val="1700"/>
              <a:buFont typeface="Arial"/>
              <a:buNone/>
            </a:pPr>
            <a:r>
              <a:rPr b="1" i="0" lang="en-US" sz="1700" u="none" cap="none" strike="noStrike">
                <a:solidFill>
                  <a:srgbClr val="F2B33F"/>
                </a:solidFill>
                <a:latin typeface="Arial"/>
                <a:ea typeface="Arial"/>
                <a:cs typeface="Arial"/>
                <a:sym typeface="Arial"/>
              </a:rPr>
              <a:t>⇅</a:t>
            </a:r>
            <a:endParaRPr b="0" i="0" sz="1700" u="none" cap="none" strike="noStrike">
              <a:solidFill>
                <a:schemeClr val="dk1"/>
              </a:solidFill>
              <a:latin typeface="Calibri"/>
              <a:ea typeface="Calibri"/>
              <a:cs typeface="Calibri"/>
              <a:sym typeface="Calibri"/>
            </a:endParaRPr>
          </a:p>
        </p:txBody>
      </p:sp>
      <p:sp>
        <p:nvSpPr>
          <p:cNvPr id="118" name="Google Shape;118;p4"/>
          <p:cNvSpPr/>
          <p:nvPr/>
        </p:nvSpPr>
        <p:spPr>
          <a:xfrm>
            <a:off x="7635240" y="3429000"/>
            <a:ext cx="3429000" cy="713232"/>
          </a:xfrm>
          <a:prstGeom prst="roundRect">
            <a:avLst>
              <a:gd fmla="val 8974" name="adj"/>
            </a:avLst>
          </a:prstGeom>
          <a:solidFill>
            <a:srgbClr val="D9160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home/claude/icons/comment_w.png" id="119" name="Google Shape;119;p4"/>
          <p:cNvPicPr preferRelativeResize="0"/>
          <p:nvPr/>
        </p:nvPicPr>
        <p:blipFill rotWithShape="1">
          <a:blip r:embed="rId9">
            <a:alphaModFix/>
          </a:blip>
          <a:srcRect b="0" l="0" r="0" t="0"/>
          <a:stretch/>
        </p:blipFill>
        <p:spPr>
          <a:xfrm>
            <a:off x="7845552" y="3630168"/>
            <a:ext cx="310896" cy="310896"/>
          </a:xfrm>
          <a:prstGeom prst="rect">
            <a:avLst/>
          </a:prstGeom>
          <a:noFill/>
          <a:ln>
            <a:noFill/>
          </a:ln>
        </p:spPr>
      </p:pic>
      <p:sp>
        <p:nvSpPr>
          <p:cNvPr id="120" name="Google Shape;120;p4"/>
          <p:cNvSpPr/>
          <p:nvPr/>
        </p:nvSpPr>
        <p:spPr>
          <a:xfrm>
            <a:off x="8229600" y="3429000"/>
            <a:ext cx="2788920" cy="713232"/>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FFFF"/>
              </a:buClr>
              <a:buSzPts val="1300"/>
              <a:buFont typeface="Arial"/>
              <a:buNone/>
            </a:pPr>
            <a:r>
              <a:rPr b="1" i="0" lang="en-US" sz="1300" u="none" cap="none" strike="noStrike">
                <a:solidFill>
                  <a:srgbClr val="FFFFFF"/>
                </a:solidFill>
                <a:latin typeface="Arial"/>
                <a:ea typeface="Arial"/>
                <a:cs typeface="Arial"/>
                <a:sym typeface="Arial"/>
              </a:rPr>
              <a:t>日本語PM／BrSE</a:t>
            </a:r>
            <a:endParaRPr b="0" i="0" sz="1300" u="none" cap="none" strike="noStrike">
              <a:solidFill>
                <a:schemeClr val="dk1"/>
              </a:solidFill>
              <a:latin typeface="Calibri"/>
              <a:ea typeface="Calibri"/>
              <a:cs typeface="Calibri"/>
              <a:sym typeface="Calibri"/>
            </a:endParaRPr>
          </a:p>
        </p:txBody>
      </p:sp>
      <p:sp>
        <p:nvSpPr>
          <p:cNvPr id="121" name="Google Shape;121;p4"/>
          <p:cNvSpPr/>
          <p:nvPr/>
        </p:nvSpPr>
        <p:spPr>
          <a:xfrm>
            <a:off x="7635240" y="4142232"/>
            <a:ext cx="3429000" cy="384048"/>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2B33F"/>
              </a:buClr>
              <a:buSzPts val="1700"/>
              <a:buFont typeface="Arial"/>
              <a:buNone/>
            </a:pPr>
            <a:r>
              <a:rPr b="1" i="0" lang="en-US" sz="1700" u="none" cap="none" strike="noStrike">
                <a:solidFill>
                  <a:srgbClr val="F2B33F"/>
                </a:solidFill>
                <a:latin typeface="Arial"/>
                <a:ea typeface="Arial"/>
                <a:cs typeface="Arial"/>
                <a:sym typeface="Arial"/>
              </a:rPr>
              <a:t>⇅</a:t>
            </a:r>
            <a:endParaRPr b="0" i="0" sz="1700" u="none" cap="none" strike="noStrike">
              <a:solidFill>
                <a:schemeClr val="dk1"/>
              </a:solidFill>
              <a:latin typeface="Calibri"/>
              <a:ea typeface="Calibri"/>
              <a:cs typeface="Calibri"/>
              <a:sym typeface="Calibri"/>
            </a:endParaRPr>
          </a:p>
        </p:txBody>
      </p:sp>
      <p:sp>
        <p:nvSpPr>
          <p:cNvPr id="122" name="Google Shape;122;p4"/>
          <p:cNvSpPr/>
          <p:nvPr/>
        </p:nvSpPr>
        <p:spPr>
          <a:xfrm>
            <a:off x="7635240" y="4526280"/>
            <a:ext cx="3429000" cy="713232"/>
          </a:xfrm>
          <a:prstGeom prst="roundRect">
            <a:avLst>
              <a:gd fmla="val 8974" name="adj"/>
            </a:avLst>
          </a:prstGeom>
          <a:solidFill>
            <a:srgbClr val="FF1D0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home/claude/icons/laptop_w.png" id="123" name="Google Shape;123;p4"/>
          <p:cNvPicPr preferRelativeResize="0"/>
          <p:nvPr/>
        </p:nvPicPr>
        <p:blipFill rotWithShape="1">
          <a:blip r:embed="rId10">
            <a:alphaModFix/>
          </a:blip>
          <a:srcRect b="0" l="0" r="0" t="0"/>
          <a:stretch/>
        </p:blipFill>
        <p:spPr>
          <a:xfrm>
            <a:off x="7845552" y="4727448"/>
            <a:ext cx="310896" cy="310896"/>
          </a:xfrm>
          <a:prstGeom prst="rect">
            <a:avLst/>
          </a:prstGeom>
          <a:noFill/>
          <a:ln>
            <a:noFill/>
          </a:ln>
        </p:spPr>
      </p:pic>
      <p:sp>
        <p:nvSpPr>
          <p:cNvPr id="124" name="Google Shape;124;p4"/>
          <p:cNvSpPr/>
          <p:nvPr/>
        </p:nvSpPr>
        <p:spPr>
          <a:xfrm>
            <a:off x="8229600" y="4526280"/>
            <a:ext cx="2788920" cy="713232"/>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FFFF"/>
              </a:buClr>
              <a:buSzPts val="1300"/>
              <a:buFont typeface="Arial"/>
              <a:buNone/>
            </a:pPr>
            <a:r>
              <a:rPr b="1" i="0" lang="en-US" sz="1300" u="none" cap="none" strike="noStrike">
                <a:solidFill>
                  <a:srgbClr val="FFFFFF"/>
                </a:solidFill>
                <a:latin typeface="Arial"/>
                <a:ea typeface="Arial"/>
                <a:cs typeface="Arial"/>
                <a:sym typeface="Arial"/>
              </a:rPr>
              <a:t>開発チーム（リモート）</a:t>
            </a:r>
            <a:endParaRPr b="0" i="0" sz="1300" u="none" cap="none" strike="noStrike">
              <a:solidFill>
                <a:schemeClr val="dk1"/>
              </a:solidFill>
              <a:latin typeface="Calibri"/>
              <a:ea typeface="Calibri"/>
              <a:cs typeface="Calibri"/>
              <a:sym typeface="Calibri"/>
            </a:endParaRPr>
          </a:p>
        </p:txBody>
      </p:sp>
      <p:sp>
        <p:nvSpPr>
          <p:cNvPr id="125" name="Google Shape;125;p4"/>
          <p:cNvSpPr/>
          <p:nvPr/>
        </p:nvSpPr>
        <p:spPr>
          <a:xfrm>
            <a:off x="548640" y="6144768"/>
            <a:ext cx="11064240" cy="457200"/>
          </a:xfrm>
          <a:prstGeom prst="rect">
            <a:avLst/>
          </a:prstGeom>
          <a:solidFill>
            <a:srgbClr val="FDF3F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1D0D"/>
              </a:buClr>
              <a:buSzPts val="1250"/>
              <a:buFont typeface="Arial"/>
              <a:buNone/>
            </a:pPr>
            <a:r>
              <a:rPr b="1" i="0" lang="en-US" sz="1250" u="none" cap="none" strike="noStrike">
                <a:solidFill>
                  <a:srgbClr val="FF1D0D"/>
                </a:solidFill>
                <a:latin typeface="Arial"/>
                <a:ea typeface="Arial"/>
                <a:cs typeface="Arial"/>
                <a:sym typeface="Arial"/>
              </a:rPr>
              <a:t>「距離」を感じさせない、日本品質のコミュニケーションと機動力</a:t>
            </a:r>
            <a:endParaRPr b="0" i="0" sz="125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30" name="Shape 130"/>
        <p:cNvGrpSpPr/>
        <p:nvPr/>
      </p:nvGrpSpPr>
      <p:grpSpPr>
        <a:xfrm>
          <a:off x="0" y="0"/>
          <a:ext cx="0" cy="0"/>
          <a:chOff x="0" y="0"/>
          <a:chExt cx="0" cy="0"/>
        </a:xfrm>
      </p:grpSpPr>
      <p:sp>
        <p:nvSpPr>
          <p:cNvPr id="131" name="Google Shape;131;p5"/>
          <p:cNvSpPr/>
          <p:nvPr/>
        </p:nvSpPr>
        <p:spPr>
          <a:xfrm>
            <a:off x="11503152" y="6473952"/>
            <a:ext cx="457200" cy="274320"/>
          </a:xfrm>
          <a:prstGeom prst="rect">
            <a:avLst/>
          </a:prstGeom>
          <a:noFill/>
          <a:ln>
            <a:noFill/>
          </a:ln>
        </p:spPr>
        <p:txBody>
          <a:bodyPr anchorCtr="0" anchor="ctr" bIns="0" lIns="0" spcFirstLastPara="1" rIns="0" wrap="square" tIns="0">
            <a:noAutofit/>
          </a:bodyPr>
          <a:lstStyle/>
          <a:p>
            <a:pPr indent="0" lvl="0" marL="0" marR="0" rtl="0" algn="r">
              <a:lnSpc>
                <a:spcPct val="100000"/>
              </a:lnSpc>
              <a:spcBef>
                <a:spcPts val="0"/>
              </a:spcBef>
              <a:spcAft>
                <a:spcPts val="0"/>
              </a:spcAft>
              <a:buClr>
                <a:srgbClr val="96777B"/>
              </a:buClr>
              <a:buSzPts val="1000"/>
              <a:buFont typeface="Arial"/>
              <a:buNone/>
            </a:pPr>
            <a:r>
              <a:rPr b="0" i="0" lang="en-US" sz="1000" u="none" cap="none" strike="noStrike">
                <a:solidFill>
                  <a:srgbClr val="96777B"/>
                </a:solidFill>
                <a:latin typeface="Arial"/>
                <a:ea typeface="Arial"/>
                <a:cs typeface="Arial"/>
                <a:sym typeface="Arial"/>
              </a:rPr>
              <a:t>5</a:t>
            </a:r>
            <a:endParaRPr b="0" i="0" sz="1000" u="none" cap="none" strike="noStrike">
              <a:solidFill>
                <a:schemeClr val="dk1"/>
              </a:solidFill>
              <a:latin typeface="Calibri"/>
              <a:ea typeface="Calibri"/>
              <a:cs typeface="Calibri"/>
              <a:sym typeface="Calibri"/>
            </a:endParaRPr>
          </a:p>
        </p:txBody>
      </p:sp>
      <p:pic>
        <p:nvPicPr>
          <p:cNvPr descr="/home/claude/logo.png" id="132" name="Google Shape;132;p5"/>
          <p:cNvPicPr preferRelativeResize="0"/>
          <p:nvPr/>
        </p:nvPicPr>
        <p:blipFill rotWithShape="1">
          <a:blip r:embed="rId3">
            <a:alphaModFix/>
          </a:blip>
          <a:srcRect b="0" l="0" r="0" t="0"/>
          <a:stretch/>
        </p:blipFill>
        <p:spPr>
          <a:xfrm>
            <a:off x="11274552" y="274320"/>
            <a:ext cx="402336" cy="402336"/>
          </a:xfrm>
          <a:prstGeom prst="rect">
            <a:avLst/>
          </a:prstGeom>
          <a:noFill/>
          <a:ln>
            <a:noFill/>
          </a:ln>
        </p:spPr>
      </p:pic>
      <p:sp>
        <p:nvSpPr>
          <p:cNvPr id="133" name="Google Shape;133;p5"/>
          <p:cNvSpPr/>
          <p:nvPr/>
        </p:nvSpPr>
        <p:spPr>
          <a:xfrm>
            <a:off x="548640" y="347472"/>
            <a:ext cx="8686800" cy="27432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D91604"/>
              </a:buClr>
              <a:buSzPts val="1200"/>
              <a:buFont typeface="Arial"/>
              <a:buNone/>
            </a:pPr>
            <a:r>
              <a:rPr b="1" i="0" lang="en-US" sz="1200" u="none" cap="none" strike="noStrike">
                <a:solidFill>
                  <a:srgbClr val="D91604"/>
                </a:solidFill>
                <a:latin typeface="Arial"/>
                <a:ea typeface="Arial"/>
                <a:cs typeface="Arial"/>
                <a:sym typeface="Arial"/>
              </a:rPr>
              <a:t>STRENGTH | 02 私たちの強み</a:t>
            </a:r>
            <a:endParaRPr b="0" i="0" sz="1200" u="none" cap="none" strike="noStrike">
              <a:solidFill>
                <a:schemeClr val="dk1"/>
              </a:solidFill>
              <a:latin typeface="Calibri"/>
              <a:ea typeface="Calibri"/>
              <a:cs typeface="Calibri"/>
              <a:sym typeface="Calibri"/>
            </a:endParaRPr>
          </a:p>
        </p:txBody>
      </p:sp>
      <p:sp>
        <p:nvSpPr>
          <p:cNvPr id="134" name="Google Shape;134;p5"/>
          <p:cNvSpPr/>
          <p:nvPr/>
        </p:nvSpPr>
        <p:spPr>
          <a:xfrm>
            <a:off x="548640" y="621792"/>
            <a:ext cx="11064240" cy="566928"/>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332528"/>
              </a:buClr>
              <a:buSzPts val="2500"/>
              <a:buFont typeface="Arial"/>
              <a:buNone/>
            </a:pPr>
            <a:r>
              <a:rPr b="1" i="0" lang="en-US" sz="2500" u="none" cap="none" strike="noStrike">
                <a:solidFill>
                  <a:srgbClr val="332528"/>
                </a:solidFill>
                <a:latin typeface="Arial"/>
                <a:ea typeface="Arial"/>
                <a:cs typeface="Arial"/>
                <a:sym typeface="Arial"/>
              </a:rPr>
              <a:t>強み②：AI活用による開発改革</a:t>
            </a:r>
            <a:endParaRPr b="0" i="0" sz="2500" u="none" cap="none" strike="noStrike">
              <a:solidFill>
                <a:schemeClr val="dk1"/>
              </a:solidFill>
              <a:latin typeface="Calibri"/>
              <a:ea typeface="Calibri"/>
              <a:cs typeface="Calibri"/>
              <a:sym typeface="Calibri"/>
            </a:endParaRPr>
          </a:p>
        </p:txBody>
      </p:sp>
      <p:sp>
        <p:nvSpPr>
          <p:cNvPr id="135" name="Google Shape;135;p5"/>
          <p:cNvSpPr/>
          <p:nvPr/>
        </p:nvSpPr>
        <p:spPr>
          <a:xfrm>
            <a:off x="548640" y="1481328"/>
            <a:ext cx="7315200" cy="36576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96777B"/>
              </a:buClr>
              <a:buSzPts val="1400"/>
              <a:buFont typeface="Arial"/>
              <a:buNone/>
            </a:pPr>
            <a:r>
              <a:rPr b="1" i="0" lang="en-US" sz="1400" u="none" cap="none" strike="noStrike">
                <a:solidFill>
                  <a:srgbClr val="96777B"/>
                </a:solidFill>
                <a:latin typeface="Arial"/>
                <a:ea typeface="Arial"/>
                <a:cs typeface="Arial"/>
                <a:sym typeface="Arial"/>
              </a:rPr>
              <a:t>例：ランディングページ（LP）制作の場合</a:t>
            </a:r>
            <a:endParaRPr b="0" i="0" sz="1400" u="none" cap="none" strike="noStrike">
              <a:solidFill>
                <a:schemeClr val="dk1"/>
              </a:solidFill>
              <a:latin typeface="Calibri"/>
              <a:ea typeface="Calibri"/>
              <a:cs typeface="Calibri"/>
              <a:sym typeface="Calibri"/>
            </a:endParaRPr>
          </a:p>
        </p:txBody>
      </p:sp>
      <p:sp>
        <p:nvSpPr>
          <p:cNvPr id="136" name="Google Shape;136;p5"/>
          <p:cNvSpPr/>
          <p:nvPr/>
        </p:nvSpPr>
        <p:spPr>
          <a:xfrm>
            <a:off x="777240" y="2057400"/>
            <a:ext cx="4389120" cy="3017520"/>
          </a:xfrm>
          <a:prstGeom prst="roundRect">
            <a:avLst>
              <a:gd fmla="val 2727" name="adj"/>
            </a:avLst>
          </a:prstGeom>
          <a:solidFill>
            <a:srgbClr val="FDF3F2"/>
          </a:solidFill>
          <a:ln cap="flat" cmpd="sng" w="12700">
            <a:solidFill>
              <a:srgbClr val="F7D7D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 name="Google Shape;137;p5"/>
          <p:cNvSpPr/>
          <p:nvPr/>
        </p:nvSpPr>
        <p:spPr>
          <a:xfrm>
            <a:off x="777240" y="2286000"/>
            <a:ext cx="4389120" cy="41148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96777B"/>
              </a:buClr>
              <a:buSzPts val="1600"/>
              <a:buFont typeface="Arial"/>
              <a:buNone/>
            </a:pPr>
            <a:r>
              <a:rPr b="1" i="0" lang="en-US" sz="1600" u="none" cap="none" strike="noStrike">
                <a:solidFill>
                  <a:srgbClr val="96777B"/>
                </a:solidFill>
                <a:latin typeface="Arial"/>
                <a:ea typeface="Arial"/>
                <a:cs typeface="Arial"/>
                <a:sym typeface="Arial"/>
              </a:rPr>
              <a:t>従来</a:t>
            </a:r>
            <a:endParaRPr b="0" i="0" sz="1600" u="none" cap="none" strike="noStrike">
              <a:solidFill>
                <a:schemeClr val="dk1"/>
              </a:solidFill>
              <a:latin typeface="Calibri"/>
              <a:ea typeface="Calibri"/>
              <a:cs typeface="Calibri"/>
              <a:sym typeface="Calibri"/>
            </a:endParaRPr>
          </a:p>
        </p:txBody>
      </p:sp>
      <p:sp>
        <p:nvSpPr>
          <p:cNvPr id="138" name="Google Shape;138;p5"/>
          <p:cNvSpPr/>
          <p:nvPr/>
        </p:nvSpPr>
        <p:spPr>
          <a:xfrm>
            <a:off x="777240" y="2880360"/>
            <a:ext cx="4389120" cy="77724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96777B"/>
              </a:buClr>
              <a:buSzPts val="4000"/>
              <a:buFont typeface="Arial"/>
              <a:buNone/>
            </a:pPr>
            <a:r>
              <a:rPr b="1" i="0" lang="en-US" sz="4000" u="none" cap="none" strike="noStrike">
                <a:solidFill>
                  <a:srgbClr val="96777B"/>
                </a:solidFill>
                <a:latin typeface="Arial"/>
                <a:ea typeface="Arial"/>
                <a:cs typeface="Arial"/>
                <a:sym typeface="Arial"/>
              </a:rPr>
              <a:t>2週間</a:t>
            </a:r>
            <a:endParaRPr b="0" i="0" sz="4000" u="none" cap="none" strike="noStrike">
              <a:solidFill>
                <a:schemeClr val="dk1"/>
              </a:solidFill>
              <a:latin typeface="Calibri"/>
              <a:ea typeface="Calibri"/>
              <a:cs typeface="Calibri"/>
              <a:sym typeface="Calibri"/>
            </a:endParaRPr>
          </a:p>
        </p:txBody>
      </p:sp>
      <p:sp>
        <p:nvSpPr>
          <p:cNvPr id="139" name="Google Shape;139;p5"/>
          <p:cNvSpPr/>
          <p:nvPr/>
        </p:nvSpPr>
        <p:spPr>
          <a:xfrm>
            <a:off x="777240" y="3886200"/>
            <a:ext cx="4389120" cy="6858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96777B"/>
              </a:buClr>
              <a:buSzPts val="3000"/>
              <a:buFont typeface="Arial"/>
              <a:buNone/>
            </a:pPr>
            <a:r>
              <a:rPr b="1" i="0" lang="en-US" sz="3000" u="none" cap="none" strike="noStrike">
                <a:solidFill>
                  <a:srgbClr val="96777B"/>
                </a:solidFill>
                <a:latin typeface="Arial"/>
                <a:ea typeface="Arial"/>
                <a:cs typeface="Arial"/>
                <a:sym typeface="Arial"/>
              </a:rPr>
              <a:t>50〜70万円</a:t>
            </a:r>
            <a:endParaRPr b="0" i="0" sz="3000" u="none" cap="none" strike="noStrike">
              <a:solidFill>
                <a:schemeClr val="dk1"/>
              </a:solidFill>
              <a:latin typeface="Calibri"/>
              <a:ea typeface="Calibri"/>
              <a:cs typeface="Calibri"/>
              <a:sym typeface="Calibri"/>
            </a:endParaRPr>
          </a:p>
        </p:txBody>
      </p:sp>
      <p:sp>
        <p:nvSpPr>
          <p:cNvPr id="140" name="Google Shape;140;p5"/>
          <p:cNvSpPr/>
          <p:nvPr/>
        </p:nvSpPr>
        <p:spPr>
          <a:xfrm>
            <a:off x="5257800" y="3154680"/>
            <a:ext cx="822960" cy="82296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2B33F"/>
              </a:buClr>
              <a:buSzPts val="3400"/>
              <a:buFont typeface="Arial"/>
              <a:buNone/>
            </a:pPr>
            <a:r>
              <a:rPr b="1" i="0" lang="en-US" sz="3400" u="none" cap="none" strike="noStrike">
                <a:solidFill>
                  <a:srgbClr val="F2B33F"/>
                </a:solidFill>
                <a:latin typeface="Arial"/>
                <a:ea typeface="Arial"/>
                <a:cs typeface="Arial"/>
                <a:sym typeface="Arial"/>
              </a:rPr>
              <a:t>▶</a:t>
            </a:r>
            <a:endParaRPr b="0" i="0" sz="3400" u="none" cap="none" strike="noStrike">
              <a:solidFill>
                <a:schemeClr val="dk1"/>
              </a:solidFill>
              <a:latin typeface="Calibri"/>
              <a:ea typeface="Calibri"/>
              <a:cs typeface="Calibri"/>
              <a:sym typeface="Calibri"/>
            </a:endParaRPr>
          </a:p>
        </p:txBody>
      </p:sp>
      <p:sp>
        <p:nvSpPr>
          <p:cNvPr id="141" name="Google Shape;141;p5"/>
          <p:cNvSpPr/>
          <p:nvPr/>
        </p:nvSpPr>
        <p:spPr>
          <a:xfrm>
            <a:off x="6172200" y="2057400"/>
            <a:ext cx="5120640" cy="3017520"/>
          </a:xfrm>
          <a:prstGeom prst="roundRect">
            <a:avLst>
              <a:gd fmla="val 2727" name="adj"/>
            </a:avLst>
          </a:prstGeom>
          <a:solidFill>
            <a:srgbClr val="8F100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 name="Google Shape;142;p5"/>
          <p:cNvSpPr/>
          <p:nvPr/>
        </p:nvSpPr>
        <p:spPr>
          <a:xfrm>
            <a:off x="6172200" y="2286000"/>
            <a:ext cx="5120640" cy="41148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D8D3"/>
              </a:buClr>
              <a:buSzPts val="1600"/>
              <a:buFont typeface="Arial"/>
              <a:buNone/>
            </a:pPr>
            <a:r>
              <a:rPr b="1" i="0" lang="en-US" sz="1600" u="none" cap="none" strike="noStrike">
                <a:solidFill>
                  <a:srgbClr val="FFD8D3"/>
                </a:solidFill>
                <a:latin typeface="Arial"/>
                <a:ea typeface="Arial"/>
                <a:cs typeface="Arial"/>
                <a:sym typeface="Arial"/>
              </a:rPr>
              <a:t>AI活用後</a:t>
            </a:r>
            <a:endParaRPr b="0" i="0" sz="1600" u="none" cap="none" strike="noStrike">
              <a:solidFill>
                <a:schemeClr val="dk1"/>
              </a:solidFill>
              <a:latin typeface="Calibri"/>
              <a:ea typeface="Calibri"/>
              <a:cs typeface="Calibri"/>
              <a:sym typeface="Calibri"/>
            </a:endParaRPr>
          </a:p>
        </p:txBody>
      </p:sp>
      <p:sp>
        <p:nvSpPr>
          <p:cNvPr id="143" name="Google Shape;143;p5"/>
          <p:cNvSpPr/>
          <p:nvPr/>
        </p:nvSpPr>
        <p:spPr>
          <a:xfrm>
            <a:off x="6172200" y="2834640"/>
            <a:ext cx="5120640" cy="82296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4700"/>
              <a:buFont typeface="Arial"/>
              <a:buNone/>
            </a:pPr>
            <a:r>
              <a:rPr b="1" i="0" lang="en-US" sz="4700" u="none" cap="none" strike="noStrike">
                <a:solidFill>
                  <a:srgbClr val="FFFFFF"/>
                </a:solidFill>
                <a:latin typeface="Arial"/>
                <a:ea typeface="Arial"/>
                <a:cs typeface="Arial"/>
                <a:sym typeface="Arial"/>
              </a:rPr>
              <a:t>1週間</a:t>
            </a:r>
            <a:endParaRPr b="0" i="0" sz="4700" u="none" cap="none" strike="noStrike">
              <a:solidFill>
                <a:schemeClr val="dk1"/>
              </a:solidFill>
              <a:latin typeface="Calibri"/>
              <a:ea typeface="Calibri"/>
              <a:cs typeface="Calibri"/>
              <a:sym typeface="Calibri"/>
            </a:endParaRPr>
          </a:p>
        </p:txBody>
      </p:sp>
      <p:sp>
        <p:nvSpPr>
          <p:cNvPr id="144" name="Google Shape;144;p5"/>
          <p:cNvSpPr/>
          <p:nvPr/>
        </p:nvSpPr>
        <p:spPr>
          <a:xfrm>
            <a:off x="6172200" y="3858768"/>
            <a:ext cx="5120640" cy="73152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2B33F"/>
              </a:buClr>
              <a:buSzPts val="3500"/>
              <a:buFont typeface="Arial"/>
              <a:buNone/>
            </a:pPr>
            <a:r>
              <a:rPr b="1" i="0" lang="en-US" sz="3500" u="none" cap="none" strike="noStrike">
                <a:solidFill>
                  <a:srgbClr val="F2B33F"/>
                </a:solidFill>
                <a:latin typeface="Arial"/>
                <a:ea typeface="Arial"/>
                <a:cs typeface="Arial"/>
                <a:sym typeface="Arial"/>
              </a:rPr>
              <a:t>20〜30万円</a:t>
            </a:r>
            <a:endParaRPr b="0" i="0" sz="3500" u="none" cap="none" strike="noStrike">
              <a:solidFill>
                <a:schemeClr val="dk1"/>
              </a:solidFill>
              <a:latin typeface="Calibri"/>
              <a:ea typeface="Calibri"/>
              <a:cs typeface="Calibri"/>
              <a:sym typeface="Calibri"/>
            </a:endParaRPr>
          </a:p>
        </p:txBody>
      </p:sp>
      <p:sp>
        <p:nvSpPr>
          <p:cNvPr id="145" name="Google Shape;145;p5"/>
          <p:cNvSpPr/>
          <p:nvPr/>
        </p:nvSpPr>
        <p:spPr>
          <a:xfrm>
            <a:off x="777240" y="5285232"/>
            <a:ext cx="10515600" cy="36576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332528"/>
              </a:buClr>
              <a:buSzPts val="1400"/>
              <a:buFont typeface="Arial"/>
              <a:buNone/>
            </a:pPr>
            <a:r>
              <a:rPr b="1" i="0" lang="en-US" sz="1400" u="none" cap="none" strike="noStrike">
                <a:solidFill>
                  <a:srgbClr val="332528"/>
                </a:solidFill>
                <a:latin typeface="Arial"/>
                <a:ea typeface="Arial"/>
                <a:cs typeface="Arial"/>
                <a:sym typeface="Arial"/>
              </a:rPr>
              <a:t>期間 1/2 ・ 費用 約半分。品質は人間のレビューで担保します。</a:t>
            </a:r>
            <a:endParaRPr b="0" i="0" sz="1400" u="none" cap="none" strike="noStrike">
              <a:solidFill>
                <a:schemeClr val="dk1"/>
              </a:solidFill>
              <a:latin typeface="Calibri"/>
              <a:ea typeface="Calibri"/>
              <a:cs typeface="Calibri"/>
              <a:sym typeface="Calibri"/>
            </a:endParaRPr>
          </a:p>
        </p:txBody>
      </p:sp>
      <p:sp>
        <p:nvSpPr>
          <p:cNvPr id="146" name="Google Shape;146;p5"/>
          <p:cNvSpPr/>
          <p:nvPr/>
        </p:nvSpPr>
        <p:spPr>
          <a:xfrm>
            <a:off x="548640" y="6144768"/>
            <a:ext cx="11064240" cy="457200"/>
          </a:xfrm>
          <a:prstGeom prst="rect">
            <a:avLst/>
          </a:prstGeom>
          <a:solidFill>
            <a:srgbClr val="FDF3F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1D0D"/>
              </a:buClr>
              <a:buSzPts val="1250"/>
              <a:buFont typeface="Arial"/>
              <a:buNone/>
            </a:pPr>
            <a:r>
              <a:rPr b="1" i="0" lang="en-US" sz="1250" u="none" cap="none" strike="noStrike">
                <a:solidFill>
                  <a:srgbClr val="FF1D0D"/>
                </a:solidFill>
                <a:latin typeface="Arial"/>
                <a:ea typeface="Arial"/>
                <a:cs typeface="Arial"/>
                <a:sym typeface="Arial"/>
              </a:rPr>
              <a:t>詳細は後ほど、CAIOのHoangよりご紹介します</a:t>
            </a:r>
            <a:endParaRPr b="0" i="0" sz="125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51" name="Shape 151"/>
        <p:cNvGrpSpPr/>
        <p:nvPr/>
      </p:nvGrpSpPr>
      <p:grpSpPr>
        <a:xfrm>
          <a:off x="0" y="0"/>
          <a:ext cx="0" cy="0"/>
          <a:chOff x="0" y="0"/>
          <a:chExt cx="0" cy="0"/>
        </a:xfrm>
      </p:grpSpPr>
      <p:sp>
        <p:nvSpPr>
          <p:cNvPr id="152" name="Google Shape;152;p6"/>
          <p:cNvSpPr/>
          <p:nvPr/>
        </p:nvSpPr>
        <p:spPr>
          <a:xfrm>
            <a:off x="11503152" y="6473952"/>
            <a:ext cx="457200" cy="274320"/>
          </a:xfrm>
          <a:prstGeom prst="rect">
            <a:avLst/>
          </a:prstGeom>
          <a:noFill/>
          <a:ln>
            <a:noFill/>
          </a:ln>
        </p:spPr>
        <p:txBody>
          <a:bodyPr anchorCtr="0" anchor="ctr" bIns="0" lIns="0" spcFirstLastPara="1" rIns="0" wrap="square" tIns="0">
            <a:noAutofit/>
          </a:bodyPr>
          <a:lstStyle/>
          <a:p>
            <a:pPr indent="0" lvl="0" marL="0" marR="0" rtl="0" algn="r">
              <a:lnSpc>
                <a:spcPct val="100000"/>
              </a:lnSpc>
              <a:spcBef>
                <a:spcPts val="0"/>
              </a:spcBef>
              <a:spcAft>
                <a:spcPts val="0"/>
              </a:spcAft>
              <a:buClr>
                <a:srgbClr val="96777B"/>
              </a:buClr>
              <a:buSzPts val="1000"/>
              <a:buFont typeface="Arial"/>
              <a:buNone/>
            </a:pPr>
            <a:r>
              <a:rPr b="0" i="0" lang="en-US" sz="1000" u="none" cap="none" strike="noStrike">
                <a:solidFill>
                  <a:srgbClr val="96777B"/>
                </a:solidFill>
                <a:latin typeface="Arial"/>
                <a:ea typeface="Arial"/>
                <a:cs typeface="Arial"/>
                <a:sym typeface="Arial"/>
              </a:rPr>
              <a:t>6</a:t>
            </a:r>
            <a:endParaRPr b="0" i="0" sz="1000" u="none" cap="none" strike="noStrike">
              <a:solidFill>
                <a:schemeClr val="dk1"/>
              </a:solidFill>
              <a:latin typeface="Calibri"/>
              <a:ea typeface="Calibri"/>
              <a:cs typeface="Calibri"/>
              <a:sym typeface="Calibri"/>
            </a:endParaRPr>
          </a:p>
        </p:txBody>
      </p:sp>
      <p:pic>
        <p:nvPicPr>
          <p:cNvPr descr="/home/claude/logo.png" id="153" name="Google Shape;153;p6"/>
          <p:cNvPicPr preferRelativeResize="0"/>
          <p:nvPr/>
        </p:nvPicPr>
        <p:blipFill rotWithShape="1">
          <a:blip r:embed="rId3">
            <a:alphaModFix/>
          </a:blip>
          <a:srcRect b="0" l="0" r="0" t="0"/>
          <a:stretch/>
        </p:blipFill>
        <p:spPr>
          <a:xfrm>
            <a:off x="11274552" y="274320"/>
            <a:ext cx="402336" cy="402336"/>
          </a:xfrm>
          <a:prstGeom prst="rect">
            <a:avLst/>
          </a:prstGeom>
          <a:noFill/>
          <a:ln>
            <a:noFill/>
          </a:ln>
        </p:spPr>
      </p:pic>
      <p:sp>
        <p:nvSpPr>
          <p:cNvPr id="154" name="Google Shape;154;p6"/>
          <p:cNvSpPr/>
          <p:nvPr/>
        </p:nvSpPr>
        <p:spPr>
          <a:xfrm>
            <a:off x="548640" y="347472"/>
            <a:ext cx="8686800" cy="27432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D91604"/>
              </a:buClr>
              <a:buSzPts val="1200"/>
              <a:buFont typeface="Arial"/>
              <a:buNone/>
            </a:pPr>
            <a:r>
              <a:rPr b="1" i="0" lang="en-US" sz="1200" u="none" cap="none" strike="noStrike">
                <a:solidFill>
                  <a:srgbClr val="D91604"/>
                </a:solidFill>
                <a:latin typeface="Arial"/>
                <a:ea typeface="Arial"/>
                <a:cs typeface="Arial"/>
                <a:sym typeface="Arial"/>
              </a:rPr>
              <a:t>PROJECTS | 03 開発実績</a:t>
            </a:r>
            <a:endParaRPr b="0" i="0" sz="1200" u="none" cap="none" strike="noStrike">
              <a:solidFill>
                <a:schemeClr val="dk1"/>
              </a:solidFill>
              <a:latin typeface="Calibri"/>
              <a:ea typeface="Calibri"/>
              <a:cs typeface="Calibri"/>
              <a:sym typeface="Calibri"/>
            </a:endParaRPr>
          </a:p>
        </p:txBody>
      </p:sp>
      <p:sp>
        <p:nvSpPr>
          <p:cNvPr id="155" name="Google Shape;155;p6"/>
          <p:cNvSpPr/>
          <p:nvPr/>
        </p:nvSpPr>
        <p:spPr>
          <a:xfrm>
            <a:off x="548640" y="621792"/>
            <a:ext cx="11064240" cy="566928"/>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332528"/>
              </a:buClr>
              <a:buSzPts val="2500"/>
              <a:buFont typeface="Arial"/>
              <a:buNone/>
            </a:pPr>
            <a:r>
              <a:rPr b="1" i="0" lang="en-US" sz="2500" u="none" cap="none" strike="noStrike">
                <a:solidFill>
                  <a:srgbClr val="332528"/>
                </a:solidFill>
                <a:latin typeface="Arial"/>
                <a:ea typeface="Arial"/>
                <a:cs typeface="Arial"/>
                <a:sym typeface="Arial"/>
              </a:rPr>
              <a:t>開発実績の全体像</a:t>
            </a:r>
            <a:endParaRPr b="0" i="0" sz="2500" u="none" cap="none" strike="noStrike">
              <a:solidFill>
                <a:schemeClr val="dk1"/>
              </a:solidFill>
              <a:latin typeface="Calibri"/>
              <a:ea typeface="Calibri"/>
              <a:cs typeface="Calibri"/>
              <a:sym typeface="Calibri"/>
            </a:endParaRPr>
          </a:p>
        </p:txBody>
      </p:sp>
      <p:sp>
        <p:nvSpPr>
          <p:cNvPr id="156" name="Google Shape;156;p6"/>
          <p:cNvSpPr/>
          <p:nvPr/>
        </p:nvSpPr>
        <p:spPr>
          <a:xfrm>
            <a:off x="548640" y="1481328"/>
            <a:ext cx="11064240" cy="384048"/>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96777B"/>
              </a:buClr>
              <a:buSzPts val="1400"/>
              <a:buFont typeface="Arial"/>
              <a:buNone/>
            </a:pPr>
            <a:r>
              <a:rPr b="0" i="0" lang="en-US" sz="1400" u="none" cap="none" strike="noStrike">
                <a:solidFill>
                  <a:srgbClr val="96777B"/>
                </a:solidFill>
                <a:latin typeface="Arial"/>
                <a:ea typeface="Arial"/>
                <a:cs typeface="Arial"/>
                <a:sym typeface="Arial"/>
              </a:rPr>
              <a:t>数百件のプロジェクト実績（Web／アプリ／IoT・AI・VR）の中から、特に強みを持つ2つの領域</a:t>
            </a:r>
            <a:endParaRPr b="0" i="0" sz="1400" u="none" cap="none" strike="noStrike">
              <a:solidFill>
                <a:schemeClr val="dk1"/>
              </a:solidFill>
              <a:latin typeface="Calibri"/>
              <a:ea typeface="Calibri"/>
              <a:cs typeface="Calibri"/>
              <a:sym typeface="Calibri"/>
            </a:endParaRPr>
          </a:p>
        </p:txBody>
      </p:sp>
      <p:sp>
        <p:nvSpPr>
          <p:cNvPr id="157" name="Google Shape;157;p6"/>
          <p:cNvSpPr/>
          <p:nvPr/>
        </p:nvSpPr>
        <p:spPr>
          <a:xfrm>
            <a:off x="777240" y="2148840"/>
            <a:ext cx="5166360" cy="3246120"/>
          </a:xfrm>
          <a:prstGeom prst="roundRect">
            <a:avLst>
              <a:gd fmla="val 2535" name="adj"/>
            </a:avLst>
          </a:prstGeom>
          <a:solidFill>
            <a:srgbClr val="FDF3F2"/>
          </a:solidFill>
          <a:ln cap="flat" cmpd="sng" w="12700">
            <a:solidFill>
              <a:srgbClr val="F7D7D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8" name="Google Shape;158;p6"/>
          <p:cNvSpPr/>
          <p:nvPr/>
        </p:nvSpPr>
        <p:spPr>
          <a:xfrm>
            <a:off x="1097280" y="2514600"/>
            <a:ext cx="777240" cy="777240"/>
          </a:xfrm>
          <a:prstGeom prst="ellipse">
            <a:avLst/>
          </a:prstGeom>
          <a:solidFill>
            <a:srgbClr val="FF1D0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home/claude/icons/home_w.png" id="159" name="Google Shape;159;p6"/>
          <p:cNvPicPr preferRelativeResize="0"/>
          <p:nvPr/>
        </p:nvPicPr>
        <p:blipFill rotWithShape="1">
          <a:blip r:embed="rId4">
            <a:alphaModFix/>
          </a:blip>
          <a:srcRect b="0" l="0" r="0" t="0"/>
          <a:stretch/>
        </p:blipFill>
        <p:spPr>
          <a:xfrm>
            <a:off x="1299362" y="2716682"/>
            <a:ext cx="373075" cy="373075"/>
          </a:xfrm>
          <a:prstGeom prst="rect">
            <a:avLst/>
          </a:prstGeom>
          <a:noFill/>
          <a:ln>
            <a:noFill/>
          </a:ln>
        </p:spPr>
      </p:pic>
      <p:sp>
        <p:nvSpPr>
          <p:cNvPr id="160" name="Google Shape;160;p6"/>
          <p:cNvSpPr/>
          <p:nvPr/>
        </p:nvSpPr>
        <p:spPr>
          <a:xfrm>
            <a:off x="2057400" y="2514600"/>
            <a:ext cx="3657600" cy="77724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332528"/>
              </a:buClr>
              <a:buSzPts val="2100"/>
              <a:buFont typeface="Arial"/>
              <a:buNone/>
            </a:pPr>
            <a:r>
              <a:rPr b="1" i="0" lang="en-US" sz="2100" u="none" cap="none" strike="noStrike">
                <a:solidFill>
                  <a:srgbClr val="332528"/>
                </a:solidFill>
                <a:latin typeface="Arial"/>
                <a:ea typeface="Arial"/>
                <a:cs typeface="Arial"/>
                <a:sym typeface="Arial"/>
              </a:rPr>
              <a:t>不動産</a:t>
            </a:r>
            <a:endParaRPr b="0" i="0" sz="2100" u="none" cap="none" strike="noStrike">
              <a:solidFill>
                <a:schemeClr val="dk1"/>
              </a:solidFill>
              <a:latin typeface="Calibri"/>
              <a:ea typeface="Calibri"/>
              <a:cs typeface="Calibri"/>
              <a:sym typeface="Calibri"/>
            </a:endParaRPr>
          </a:p>
        </p:txBody>
      </p:sp>
      <p:sp>
        <p:nvSpPr>
          <p:cNvPr id="161" name="Google Shape;161;p6"/>
          <p:cNvSpPr/>
          <p:nvPr/>
        </p:nvSpPr>
        <p:spPr>
          <a:xfrm>
            <a:off x="1097280" y="3520440"/>
            <a:ext cx="4526280" cy="109728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332528"/>
              </a:buClr>
              <a:buSzPts val="1250"/>
              <a:buFont typeface="Arial"/>
              <a:buNone/>
            </a:pPr>
            <a:r>
              <a:rPr b="0" i="0" lang="en-US" sz="1250" u="none" cap="none" strike="noStrike">
                <a:solidFill>
                  <a:srgbClr val="332528"/>
                </a:solidFill>
                <a:latin typeface="Arial"/>
                <a:ea typeface="Arial"/>
                <a:cs typeface="Arial"/>
                <a:sym typeface="Arial"/>
              </a:rPr>
              <a:t>東証上場企業向けの基幹システムをはじめ、複数社連携・外部サービス連携など大規模開発の実績</a:t>
            </a:r>
            <a:endParaRPr b="0" i="0" sz="1250" u="none" cap="none" strike="noStrike">
              <a:solidFill>
                <a:schemeClr val="dk1"/>
              </a:solidFill>
              <a:latin typeface="Calibri"/>
              <a:ea typeface="Calibri"/>
              <a:cs typeface="Calibri"/>
              <a:sym typeface="Calibri"/>
            </a:endParaRPr>
          </a:p>
        </p:txBody>
      </p:sp>
      <p:sp>
        <p:nvSpPr>
          <p:cNvPr id="162" name="Google Shape;162;p6"/>
          <p:cNvSpPr/>
          <p:nvPr/>
        </p:nvSpPr>
        <p:spPr>
          <a:xfrm>
            <a:off x="1097280" y="4736592"/>
            <a:ext cx="4526280" cy="41148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D91604"/>
              </a:buClr>
              <a:buSzPts val="1150"/>
              <a:buFont typeface="Arial"/>
              <a:buNone/>
            </a:pPr>
            <a:r>
              <a:rPr b="1" i="0" lang="en-US" sz="1150" u="none" cap="none" strike="noStrike">
                <a:solidFill>
                  <a:srgbClr val="D91604"/>
                </a:solidFill>
                <a:latin typeface="Arial"/>
                <a:ea typeface="Arial"/>
                <a:cs typeface="Arial"/>
                <a:sym typeface="Arial"/>
              </a:rPr>
              <a:t>実績：5社連携基幹システム</a:t>
            </a:r>
            <a:endParaRPr b="0" i="0" sz="1150" u="none" cap="none" strike="noStrike">
              <a:solidFill>
                <a:schemeClr val="dk1"/>
              </a:solidFill>
              <a:latin typeface="Calibri"/>
              <a:ea typeface="Calibri"/>
              <a:cs typeface="Calibri"/>
              <a:sym typeface="Calibri"/>
            </a:endParaRPr>
          </a:p>
        </p:txBody>
      </p:sp>
      <p:sp>
        <p:nvSpPr>
          <p:cNvPr id="163" name="Google Shape;163;p6"/>
          <p:cNvSpPr/>
          <p:nvPr/>
        </p:nvSpPr>
        <p:spPr>
          <a:xfrm>
            <a:off x="6217920" y="2148840"/>
            <a:ext cx="5166360" cy="3246120"/>
          </a:xfrm>
          <a:prstGeom prst="roundRect">
            <a:avLst>
              <a:gd fmla="val 2535" name="adj"/>
            </a:avLst>
          </a:prstGeom>
          <a:solidFill>
            <a:srgbClr val="FDF3F2"/>
          </a:solidFill>
          <a:ln cap="flat" cmpd="sng" w="12700">
            <a:solidFill>
              <a:srgbClr val="F7D7D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4" name="Google Shape;164;p6"/>
          <p:cNvSpPr/>
          <p:nvPr/>
        </p:nvSpPr>
        <p:spPr>
          <a:xfrm>
            <a:off x="6537960" y="2514600"/>
            <a:ext cx="777240" cy="777240"/>
          </a:xfrm>
          <a:prstGeom prst="ellipse">
            <a:avLst/>
          </a:prstGeom>
          <a:solidFill>
            <a:srgbClr val="FF1D0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home/claude/icons/cart_w.png" id="165" name="Google Shape;165;p6"/>
          <p:cNvPicPr preferRelativeResize="0"/>
          <p:nvPr/>
        </p:nvPicPr>
        <p:blipFill rotWithShape="1">
          <a:blip r:embed="rId5">
            <a:alphaModFix/>
          </a:blip>
          <a:srcRect b="0" l="0" r="0" t="0"/>
          <a:stretch/>
        </p:blipFill>
        <p:spPr>
          <a:xfrm>
            <a:off x="6740042" y="2716682"/>
            <a:ext cx="373075" cy="373075"/>
          </a:xfrm>
          <a:prstGeom prst="rect">
            <a:avLst/>
          </a:prstGeom>
          <a:noFill/>
          <a:ln>
            <a:noFill/>
          </a:ln>
        </p:spPr>
      </p:pic>
      <p:sp>
        <p:nvSpPr>
          <p:cNvPr id="166" name="Google Shape;166;p6"/>
          <p:cNvSpPr/>
          <p:nvPr/>
        </p:nvSpPr>
        <p:spPr>
          <a:xfrm>
            <a:off x="7498080" y="2514600"/>
            <a:ext cx="3657600" cy="77724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332528"/>
              </a:buClr>
              <a:buSzPts val="2100"/>
              <a:buFont typeface="Arial"/>
              <a:buNone/>
            </a:pPr>
            <a:r>
              <a:rPr b="1" i="0" lang="en-US" sz="2100" u="none" cap="none" strike="noStrike">
                <a:solidFill>
                  <a:srgbClr val="332528"/>
                </a:solidFill>
                <a:latin typeface="Arial"/>
                <a:ea typeface="Arial"/>
                <a:cs typeface="Arial"/>
                <a:sym typeface="Arial"/>
              </a:rPr>
              <a:t>EC（Eコマース）</a:t>
            </a:r>
            <a:endParaRPr b="0" i="0" sz="2100" u="none" cap="none" strike="noStrike">
              <a:solidFill>
                <a:schemeClr val="dk1"/>
              </a:solidFill>
              <a:latin typeface="Calibri"/>
              <a:ea typeface="Calibri"/>
              <a:cs typeface="Calibri"/>
              <a:sym typeface="Calibri"/>
            </a:endParaRPr>
          </a:p>
        </p:txBody>
      </p:sp>
      <p:sp>
        <p:nvSpPr>
          <p:cNvPr id="167" name="Google Shape;167;p6"/>
          <p:cNvSpPr/>
          <p:nvPr/>
        </p:nvSpPr>
        <p:spPr>
          <a:xfrm>
            <a:off x="6537960" y="3520440"/>
            <a:ext cx="4526280" cy="109728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332528"/>
              </a:buClr>
              <a:buSzPts val="1250"/>
              <a:buFont typeface="Arial"/>
              <a:buNone/>
            </a:pPr>
            <a:r>
              <a:rPr b="0" i="0" lang="en-US" sz="1250" u="none" cap="none" strike="noStrike">
                <a:solidFill>
                  <a:srgbClr val="332528"/>
                </a:solidFill>
                <a:latin typeface="Arial"/>
                <a:ea typeface="Arial"/>
                <a:cs typeface="Arial"/>
                <a:sym typeface="Arial"/>
              </a:rPr>
              <a:t>OEM受発注、越境EC、B2Bマーケットプレイス、VR連動ECなど、多様なECシステムをゼロから構築</a:t>
            </a:r>
            <a:endParaRPr b="0" i="0" sz="1250" u="none" cap="none" strike="noStrike">
              <a:solidFill>
                <a:schemeClr val="dk1"/>
              </a:solidFill>
              <a:latin typeface="Calibri"/>
              <a:ea typeface="Calibri"/>
              <a:cs typeface="Calibri"/>
              <a:sym typeface="Calibri"/>
            </a:endParaRPr>
          </a:p>
        </p:txBody>
      </p:sp>
      <p:sp>
        <p:nvSpPr>
          <p:cNvPr id="168" name="Google Shape;168;p6"/>
          <p:cNvSpPr/>
          <p:nvPr/>
        </p:nvSpPr>
        <p:spPr>
          <a:xfrm>
            <a:off x="6537960" y="4736592"/>
            <a:ext cx="4526280" cy="41148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D91604"/>
              </a:buClr>
              <a:buSzPts val="1150"/>
              <a:buFont typeface="Arial"/>
              <a:buNone/>
            </a:pPr>
            <a:r>
              <a:rPr b="1" i="0" lang="en-US" sz="1150" u="none" cap="none" strike="noStrike">
                <a:solidFill>
                  <a:srgbClr val="D91604"/>
                </a:solidFill>
                <a:latin typeface="Arial"/>
                <a:ea typeface="Arial"/>
                <a:cs typeface="Arial"/>
                <a:sym typeface="Arial"/>
              </a:rPr>
              <a:t>実績：OEM管理／越境EC／B2B／VR×EC</a:t>
            </a:r>
            <a:endParaRPr b="0" i="0" sz="1150" u="none" cap="none" strike="noStrike">
              <a:solidFill>
                <a:schemeClr val="dk1"/>
              </a:solidFill>
              <a:latin typeface="Calibri"/>
              <a:ea typeface="Calibri"/>
              <a:cs typeface="Calibri"/>
              <a:sym typeface="Calibri"/>
            </a:endParaRPr>
          </a:p>
        </p:txBody>
      </p:sp>
      <p:sp>
        <p:nvSpPr>
          <p:cNvPr id="169" name="Google Shape;169;p6"/>
          <p:cNvSpPr/>
          <p:nvPr/>
        </p:nvSpPr>
        <p:spPr>
          <a:xfrm>
            <a:off x="548640" y="6144768"/>
            <a:ext cx="11064240" cy="457200"/>
          </a:xfrm>
          <a:prstGeom prst="rect">
            <a:avLst/>
          </a:prstGeom>
          <a:solidFill>
            <a:srgbClr val="FDF3F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1D0D"/>
              </a:buClr>
              <a:buSzPts val="1250"/>
              <a:buFont typeface="Arial"/>
              <a:buNone/>
            </a:pPr>
            <a:r>
              <a:rPr b="1" i="0" lang="en-US" sz="1250" u="none" cap="none" strike="noStrike">
                <a:solidFill>
                  <a:srgbClr val="FF1D0D"/>
                </a:solidFill>
                <a:latin typeface="Arial"/>
                <a:ea typeface="Arial"/>
                <a:cs typeface="Arial"/>
                <a:sym typeface="Arial"/>
              </a:rPr>
              <a:t>以降、Locommit様の事業に関連の深い実績をご紹介します</a:t>
            </a:r>
            <a:endParaRPr b="0" i="0" sz="125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74" name="Shape 174"/>
        <p:cNvGrpSpPr/>
        <p:nvPr/>
      </p:nvGrpSpPr>
      <p:grpSpPr>
        <a:xfrm>
          <a:off x="0" y="0"/>
          <a:ext cx="0" cy="0"/>
          <a:chOff x="0" y="0"/>
          <a:chExt cx="0" cy="0"/>
        </a:xfrm>
      </p:grpSpPr>
      <p:sp>
        <p:nvSpPr>
          <p:cNvPr id="175" name="Google Shape;175;p7"/>
          <p:cNvSpPr/>
          <p:nvPr/>
        </p:nvSpPr>
        <p:spPr>
          <a:xfrm>
            <a:off x="11503152" y="6473952"/>
            <a:ext cx="457200" cy="274320"/>
          </a:xfrm>
          <a:prstGeom prst="rect">
            <a:avLst/>
          </a:prstGeom>
          <a:noFill/>
          <a:ln>
            <a:noFill/>
          </a:ln>
        </p:spPr>
        <p:txBody>
          <a:bodyPr anchorCtr="0" anchor="ctr" bIns="0" lIns="0" spcFirstLastPara="1" rIns="0" wrap="square" tIns="0">
            <a:noAutofit/>
          </a:bodyPr>
          <a:lstStyle/>
          <a:p>
            <a:pPr indent="0" lvl="0" marL="0" marR="0" rtl="0" algn="r">
              <a:lnSpc>
                <a:spcPct val="100000"/>
              </a:lnSpc>
              <a:spcBef>
                <a:spcPts val="0"/>
              </a:spcBef>
              <a:spcAft>
                <a:spcPts val="0"/>
              </a:spcAft>
              <a:buClr>
                <a:srgbClr val="96777B"/>
              </a:buClr>
              <a:buSzPts val="1000"/>
              <a:buFont typeface="Arial"/>
              <a:buNone/>
            </a:pPr>
            <a:r>
              <a:rPr b="0" i="0" lang="en-US" sz="1000" u="none" cap="none" strike="noStrike">
                <a:solidFill>
                  <a:srgbClr val="96777B"/>
                </a:solidFill>
                <a:latin typeface="Arial"/>
                <a:ea typeface="Arial"/>
                <a:cs typeface="Arial"/>
                <a:sym typeface="Arial"/>
              </a:rPr>
              <a:t>7</a:t>
            </a:r>
            <a:endParaRPr b="0" i="0" sz="1000" u="none" cap="none" strike="noStrike">
              <a:solidFill>
                <a:schemeClr val="dk1"/>
              </a:solidFill>
              <a:latin typeface="Calibri"/>
              <a:ea typeface="Calibri"/>
              <a:cs typeface="Calibri"/>
              <a:sym typeface="Calibri"/>
            </a:endParaRPr>
          </a:p>
        </p:txBody>
      </p:sp>
      <p:pic>
        <p:nvPicPr>
          <p:cNvPr descr="/home/claude/logo.png" id="176" name="Google Shape;176;p7"/>
          <p:cNvPicPr preferRelativeResize="0"/>
          <p:nvPr/>
        </p:nvPicPr>
        <p:blipFill rotWithShape="1">
          <a:blip r:embed="rId3">
            <a:alphaModFix/>
          </a:blip>
          <a:srcRect b="0" l="0" r="0" t="0"/>
          <a:stretch/>
        </p:blipFill>
        <p:spPr>
          <a:xfrm>
            <a:off x="11274552" y="274320"/>
            <a:ext cx="402336" cy="402336"/>
          </a:xfrm>
          <a:prstGeom prst="rect">
            <a:avLst/>
          </a:prstGeom>
          <a:noFill/>
          <a:ln>
            <a:noFill/>
          </a:ln>
        </p:spPr>
      </p:pic>
      <p:sp>
        <p:nvSpPr>
          <p:cNvPr id="177" name="Google Shape;177;p7"/>
          <p:cNvSpPr/>
          <p:nvPr/>
        </p:nvSpPr>
        <p:spPr>
          <a:xfrm>
            <a:off x="548640" y="347472"/>
            <a:ext cx="8686800" cy="27432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D91604"/>
              </a:buClr>
              <a:buSzPts val="1200"/>
              <a:buFont typeface="Arial"/>
              <a:buNone/>
            </a:pPr>
            <a:r>
              <a:rPr b="1" i="0" lang="en-US" sz="1200" u="none" cap="none" strike="noStrike">
                <a:solidFill>
                  <a:srgbClr val="D91604"/>
                </a:solidFill>
                <a:latin typeface="Arial"/>
                <a:ea typeface="Arial"/>
                <a:cs typeface="Arial"/>
                <a:sym typeface="Arial"/>
              </a:rPr>
              <a:t>PROJECTS | 03 開発実績</a:t>
            </a:r>
            <a:endParaRPr b="0" i="0" sz="1200" u="none" cap="none" strike="noStrike">
              <a:solidFill>
                <a:schemeClr val="dk1"/>
              </a:solidFill>
              <a:latin typeface="Calibri"/>
              <a:ea typeface="Calibri"/>
              <a:cs typeface="Calibri"/>
              <a:sym typeface="Calibri"/>
            </a:endParaRPr>
          </a:p>
        </p:txBody>
      </p:sp>
      <p:sp>
        <p:nvSpPr>
          <p:cNvPr id="178" name="Google Shape;178;p7"/>
          <p:cNvSpPr/>
          <p:nvPr/>
        </p:nvSpPr>
        <p:spPr>
          <a:xfrm>
            <a:off x="548640" y="621792"/>
            <a:ext cx="11064240" cy="566928"/>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332528"/>
              </a:buClr>
              <a:buSzPts val="2500"/>
              <a:buFont typeface="Arial"/>
              <a:buNone/>
            </a:pPr>
            <a:r>
              <a:rPr b="1" i="0" lang="en-US" sz="2500" u="none" cap="none" strike="noStrike">
                <a:solidFill>
                  <a:srgbClr val="332528"/>
                </a:solidFill>
                <a:latin typeface="Arial"/>
                <a:ea typeface="Arial"/>
                <a:cs typeface="Arial"/>
                <a:sym typeface="Arial"/>
              </a:rPr>
              <a:t>不動産：東証上場企業向け・5社連携基幹システム</a:t>
            </a:r>
            <a:endParaRPr b="0" i="0" sz="2500" u="none" cap="none" strike="noStrike">
              <a:solidFill>
                <a:schemeClr val="dk1"/>
              </a:solidFill>
              <a:latin typeface="Calibri"/>
              <a:ea typeface="Calibri"/>
              <a:cs typeface="Calibri"/>
              <a:sym typeface="Calibri"/>
            </a:endParaRPr>
          </a:p>
        </p:txBody>
      </p:sp>
      <p:sp>
        <p:nvSpPr>
          <p:cNvPr id="179" name="Google Shape;179;p7"/>
          <p:cNvSpPr/>
          <p:nvPr/>
        </p:nvSpPr>
        <p:spPr>
          <a:xfrm>
            <a:off x="548657" y="1600200"/>
            <a:ext cx="10954500" cy="3794700"/>
          </a:xfrm>
          <a:prstGeom prst="roundRect">
            <a:avLst>
              <a:gd fmla="val 1928" name="adj"/>
            </a:avLst>
          </a:prstGeom>
          <a:solidFill>
            <a:srgbClr val="FDF3F2"/>
          </a:solidFill>
          <a:ln cap="flat" cmpd="sng" w="9525">
            <a:solidFill>
              <a:srgbClr val="F7D7D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0" name="Google Shape;180;p7"/>
          <p:cNvSpPr/>
          <p:nvPr/>
        </p:nvSpPr>
        <p:spPr>
          <a:xfrm>
            <a:off x="822960" y="1810512"/>
            <a:ext cx="1828800" cy="32004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1D0D"/>
              </a:buClr>
              <a:buSzPts val="1350"/>
              <a:buFont typeface="Arial"/>
              <a:buNone/>
            </a:pPr>
            <a:r>
              <a:rPr b="1" i="0" lang="en-US" sz="1350" u="none" cap="none" strike="noStrike">
                <a:solidFill>
                  <a:srgbClr val="FF1D0D"/>
                </a:solidFill>
                <a:latin typeface="Arial"/>
                <a:ea typeface="Arial"/>
                <a:cs typeface="Arial"/>
                <a:sym typeface="Arial"/>
              </a:rPr>
              <a:t>概要</a:t>
            </a:r>
            <a:endParaRPr b="0" i="0" sz="1350" u="none" cap="none" strike="noStrike">
              <a:solidFill>
                <a:schemeClr val="dk1"/>
              </a:solidFill>
              <a:latin typeface="Calibri"/>
              <a:ea typeface="Calibri"/>
              <a:cs typeface="Calibri"/>
              <a:sym typeface="Calibri"/>
            </a:endParaRPr>
          </a:p>
        </p:txBody>
      </p:sp>
      <p:sp>
        <p:nvSpPr>
          <p:cNvPr id="181" name="Google Shape;181;p7"/>
          <p:cNvSpPr/>
          <p:nvPr/>
        </p:nvSpPr>
        <p:spPr>
          <a:xfrm>
            <a:off x="822960" y="2157984"/>
            <a:ext cx="5852160" cy="86868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332528"/>
              </a:buClr>
              <a:buSzPts val="1250"/>
              <a:buFont typeface="Arial"/>
              <a:buNone/>
            </a:pPr>
            <a:r>
              <a:rPr b="0" i="0" lang="en-US" sz="1250" u="none" cap="none" strike="noStrike">
                <a:solidFill>
                  <a:srgbClr val="332528"/>
                </a:solidFill>
                <a:latin typeface="Arial"/>
                <a:ea typeface="Arial"/>
                <a:cs typeface="Arial"/>
                <a:sym typeface="Arial"/>
              </a:rPr>
              <a:t>グループ内の不動産5社が、1つの基幹システムを共同利用。データは会社ごとに分離して管理（マルチテナント構成）。</a:t>
            </a:r>
            <a:endParaRPr b="0" i="0" sz="1250" u="none" cap="none" strike="noStrike">
              <a:solidFill>
                <a:schemeClr val="dk1"/>
              </a:solidFill>
              <a:latin typeface="Calibri"/>
              <a:ea typeface="Calibri"/>
              <a:cs typeface="Calibri"/>
              <a:sym typeface="Calibri"/>
            </a:endParaRPr>
          </a:p>
        </p:txBody>
      </p:sp>
      <p:sp>
        <p:nvSpPr>
          <p:cNvPr id="182" name="Google Shape;182;p7"/>
          <p:cNvSpPr/>
          <p:nvPr/>
        </p:nvSpPr>
        <p:spPr>
          <a:xfrm>
            <a:off x="822960" y="3108960"/>
            <a:ext cx="5852160" cy="32004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1D0D"/>
              </a:buClr>
              <a:buSzPts val="1350"/>
              <a:buFont typeface="Arial"/>
              <a:buNone/>
            </a:pPr>
            <a:r>
              <a:rPr b="1" i="0" lang="en-US" sz="1350" u="none" cap="none" strike="noStrike">
                <a:solidFill>
                  <a:srgbClr val="FF1D0D"/>
                </a:solidFill>
                <a:latin typeface="Arial"/>
                <a:ea typeface="Arial"/>
                <a:cs typeface="Arial"/>
                <a:sym typeface="Arial"/>
              </a:rPr>
              <a:t>特徴：不動産ポータルへの自動連携</a:t>
            </a:r>
            <a:endParaRPr b="0" i="0" sz="1350" u="none" cap="none" strike="noStrike">
              <a:solidFill>
                <a:schemeClr val="dk1"/>
              </a:solidFill>
              <a:latin typeface="Calibri"/>
              <a:ea typeface="Calibri"/>
              <a:cs typeface="Calibri"/>
              <a:sym typeface="Calibri"/>
            </a:endParaRPr>
          </a:p>
        </p:txBody>
      </p:sp>
      <p:sp>
        <p:nvSpPr>
          <p:cNvPr id="183" name="Google Shape;183;p7"/>
          <p:cNvSpPr/>
          <p:nvPr/>
        </p:nvSpPr>
        <p:spPr>
          <a:xfrm>
            <a:off x="822960" y="3456432"/>
            <a:ext cx="5852160" cy="86868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332528"/>
              </a:buClr>
              <a:buSzPts val="1250"/>
              <a:buFont typeface="Arial"/>
              <a:buNone/>
            </a:pPr>
            <a:r>
              <a:rPr b="0" i="0" lang="en-US" sz="1250" u="none" cap="none" strike="noStrike">
                <a:solidFill>
                  <a:srgbClr val="332528"/>
                </a:solidFill>
                <a:latin typeface="Arial"/>
                <a:ea typeface="Arial"/>
                <a:cs typeface="Arial"/>
                <a:sym typeface="Arial"/>
              </a:rPr>
              <a:t>物件の登録・更新・削除を行うと、SUUMO／HOME’S／at home など主要ポータルへ自動反映。手作業ゼロで複数媒体を一括管理。</a:t>
            </a:r>
            <a:endParaRPr b="0" i="0" sz="1250" u="none" cap="none" strike="noStrike">
              <a:solidFill>
                <a:schemeClr val="dk1"/>
              </a:solidFill>
              <a:latin typeface="Calibri"/>
              <a:ea typeface="Calibri"/>
              <a:cs typeface="Calibri"/>
              <a:sym typeface="Calibri"/>
            </a:endParaRPr>
          </a:p>
        </p:txBody>
      </p:sp>
      <p:sp>
        <p:nvSpPr>
          <p:cNvPr id="184" name="Google Shape;184;p7"/>
          <p:cNvSpPr/>
          <p:nvPr/>
        </p:nvSpPr>
        <p:spPr>
          <a:xfrm>
            <a:off x="822960" y="4434840"/>
            <a:ext cx="5852160" cy="868680"/>
          </a:xfrm>
          <a:prstGeom prst="rect">
            <a:avLst/>
          </a:prstGeom>
          <a:noFill/>
          <a:ln>
            <a:noFill/>
          </a:ln>
        </p:spPr>
        <p:txBody>
          <a:bodyPr anchorCtr="0" anchor="ctr" bIns="0" lIns="0" spcFirstLastPara="1" rIns="0" wrap="square" tIns="0">
            <a:noAutofit/>
          </a:bodyPr>
          <a:lstStyle/>
          <a:p>
            <a:pPr indent="-342900" lvl="0" marL="342900" marR="0" rtl="0" algn="l">
              <a:lnSpc>
                <a:spcPct val="100000"/>
              </a:lnSpc>
              <a:spcBef>
                <a:spcPts val="0"/>
              </a:spcBef>
              <a:spcAft>
                <a:spcPts val="0"/>
              </a:spcAft>
              <a:buClr>
                <a:srgbClr val="D91604"/>
              </a:buClr>
              <a:buSzPts val="1200"/>
              <a:buFont typeface="Arial"/>
              <a:buChar char="•"/>
            </a:pPr>
            <a:r>
              <a:rPr b="1" i="0" lang="en-US" sz="1200" u="none" cap="none" strike="noStrike">
                <a:solidFill>
                  <a:srgbClr val="D91604"/>
                </a:solidFill>
                <a:latin typeface="Arial"/>
                <a:ea typeface="Arial"/>
                <a:cs typeface="Arial"/>
                <a:sym typeface="Arial"/>
              </a:rPr>
              <a:t>大規模システム構築</a:t>
            </a:r>
            <a:endParaRPr b="0" i="0" sz="1200" u="none" cap="none" strike="noStrike">
              <a:solidFill>
                <a:schemeClr val="dk1"/>
              </a:solidFill>
              <a:latin typeface="Calibri"/>
              <a:ea typeface="Calibri"/>
              <a:cs typeface="Calibri"/>
              <a:sym typeface="Calibri"/>
            </a:endParaRPr>
          </a:p>
          <a:p>
            <a:pPr indent="-342900" lvl="0" marL="342900" marR="0" rtl="0" algn="l">
              <a:lnSpc>
                <a:spcPct val="100000"/>
              </a:lnSpc>
              <a:spcBef>
                <a:spcPts val="400"/>
              </a:spcBef>
              <a:spcAft>
                <a:spcPts val="0"/>
              </a:spcAft>
              <a:buClr>
                <a:srgbClr val="D91604"/>
              </a:buClr>
              <a:buSzPts val="1200"/>
              <a:buFont typeface="Arial"/>
              <a:buChar char="•"/>
            </a:pPr>
            <a:r>
              <a:rPr b="1" i="0" lang="en-US" sz="1200" u="none" cap="none" strike="noStrike">
                <a:solidFill>
                  <a:srgbClr val="D91604"/>
                </a:solidFill>
                <a:latin typeface="Arial"/>
                <a:ea typeface="Arial"/>
                <a:cs typeface="Arial"/>
                <a:sym typeface="Arial"/>
              </a:rPr>
              <a:t>複数法人・複数拠点のマルチテナント管理</a:t>
            </a:r>
            <a:endParaRPr b="0" i="0" sz="1200" u="none" cap="none" strike="noStrike">
              <a:solidFill>
                <a:schemeClr val="dk1"/>
              </a:solidFill>
              <a:latin typeface="Calibri"/>
              <a:ea typeface="Calibri"/>
              <a:cs typeface="Calibri"/>
              <a:sym typeface="Calibri"/>
            </a:endParaRPr>
          </a:p>
          <a:p>
            <a:pPr indent="-342900" lvl="0" marL="342900" marR="0" rtl="0" algn="l">
              <a:lnSpc>
                <a:spcPct val="100000"/>
              </a:lnSpc>
              <a:spcBef>
                <a:spcPts val="400"/>
              </a:spcBef>
              <a:spcAft>
                <a:spcPts val="0"/>
              </a:spcAft>
              <a:buClr>
                <a:srgbClr val="D91604"/>
              </a:buClr>
              <a:buSzPts val="1200"/>
              <a:buFont typeface="Arial"/>
              <a:buChar char="•"/>
            </a:pPr>
            <a:r>
              <a:rPr b="1" i="0" lang="en-US" sz="1200" u="none" cap="none" strike="noStrike">
                <a:solidFill>
                  <a:srgbClr val="D91604"/>
                </a:solidFill>
                <a:latin typeface="Arial"/>
                <a:ea typeface="Arial"/>
                <a:cs typeface="Arial"/>
                <a:sym typeface="Arial"/>
              </a:rPr>
              <a:t>外部サービスAPI連携</a:t>
            </a:r>
            <a:endParaRPr b="0" i="0" sz="12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89" name="Shape 189"/>
        <p:cNvGrpSpPr/>
        <p:nvPr/>
      </p:nvGrpSpPr>
      <p:grpSpPr>
        <a:xfrm>
          <a:off x="0" y="0"/>
          <a:ext cx="0" cy="0"/>
          <a:chOff x="0" y="0"/>
          <a:chExt cx="0" cy="0"/>
        </a:xfrm>
      </p:grpSpPr>
      <p:sp>
        <p:nvSpPr>
          <p:cNvPr id="190" name="Google Shape;190;p8"/>
          <p:cNvSpPr/>
          <p:nvPr/>
        </p:nvSpPr>
        <p:spPr>
          <a:xfrm>
            <a:off x="11503152" y="6473952"/>
            <a:ext cx="457200" cy="274320"/>
          </a:xfrm>
          <a:prstGeom prst="rect">
            <a:avLst/>
          </a:prstGeom>
          <a:noFill/>
          <a:ln>
            <a:noFill/>
          </a:ln>
        </p:spPr>
        <p:txBody>
          <a:bodyPr anchorCtr="0" anchor="ctr" bIns="0" lIns="0" spcFirstLastPara="1" rIns="0" wrap="square" tIns="0">
            <a:noAutofit/>
          </a:bodyPr>
          <a:lstStyle/>
          <a:p>
            <a:pPr indent="0" lvl="0" marL="0" marR="0" rtl="0" algn="r">
              <a:lnSpc>
                <a:spcPct val="100000"/>
              </a:lnSpc>
              <a:spcBef>
                <a:spcPts val="0"/>
              </a:spcBef>
              <a:spcAft>
                <a:spcPts val="0"/>
              </a:spcAft>
              <a:buClr>
                <a:srgbClr val="96777B"/>
              </a:buClr>
              <a:buSzPts val="1000"/>
              <a:buFont typeface="Arial"/>
              <a:buNone/>
            </a:pPr>
            <a:r>
              <a:rPr b="0" i="0" lang="en-US" sz="1000" u="none" cap="none" strike="noStrike">
                <a:solidFill>
                  <a:srgbClr val="96777B"/>
                </a:solidFill>
                <a:latin typeface="Arial"/>
                <a:ea typeface="Arial"/>
                <a:cs typeface="Arial"/>
                <a:sym typeface="Arial"/>
              </a:rPr>
              <a:t>8</a:t>
            </a:r>
            <a:endParaRPr b="0" i="0" sz="1000" u="none" cap="none" strike="noStrike">
              <a:solidFill>
                <a:schemeClr val="dk1"/>
              </a:solidFill>
              <a:latin typeface="Calibri"/>
              <a:ea typeface="Calibri"/>
              <a:cs typeface="Calibri"/>
              <a:sym typeface="Calibri"/>
            </a:endParaRPr>
          </a:p>
        </p:txBody>
      </p:sp>
      <p:pic>
        <p:nvPicPr>
          <p:cNvPr descr="/home/claude/logo.png" id="191" name="Google Shape;191;p8"/>
          <p:cNvPicPr preferRelativeResize="0"/>
          <p:nvPr/>
        </p:nvPicPr>
        <p:blipFill rotWithShape="1">
          <a:blip r:embed="rId3">
            <a:alphaModFix/>
          </a:blip>
          <a:srcRect b="0" l="0" r="0" t="0"/>
          <a:stretch/>
        </p:blipFill>
        <p:spPr>
          <a:xfrm>
            <a:off x="11274552" y="274320"/>
            <a:ext cx="402336" cy="402336"/>
          </a:xfrm>
          <a:prstGeom prst="rect">
            <a:avLst/>
          </a:prstGeom>
          <a:noFill/>
          <a:ln>
            <a:noFill/>
          </a:ln>
        </p:spPr>
      </p:pic>
      <p:sp>
        <p:nvSpPr>
          <p:cNvPr id="192" name="Google Shape;192;p8"/>
          <p:cNvSpPr/>
          <p:nvPr/>
        </p:nvSpPr>
        <p:spPr>
          <a:xfrm>
            <a:off x="548640" y="347472"/>
            <a:ext cx="8686800" cy="27432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D91604"/>
              </a:buClr>
              <a:buSzPts val="1200"/>
              <a:buFont typeface="Arial"/>
              <a:buNone/>
            </a:pPr>
            <a:r>
              <a:rPr b="1" i="0" lang="en-US" sz="1200" u="none" cap="none" strike="noStrike">
                <a:solidFill>
                  <a:srgbClr val="D91604"/>
                </a:solidFill>
                <a:latin typeface="Arial"/>
                <a:ea typeface="Arial"/>
                <a:cs typeface="Arial"/>
                <a:sym typeface="Arial"/>
              </a:rPr>
              <a:t>PROJECTS | 03 開発実績</a:t>
            </a:r>
            <a:endParaRPr b="0" i="0" sz="1200" u="none" cap="none" strike="noStrike">
              <a:solidFill>
                <a:schemeClr val="dk1"/>
              </a:solidFill>
              <a:latin typeface="Calibri"/>
              <a:ea typeface="Calibri"/>
              <a:cs typeface="Calibri"/>
              <a:sym typeface="Calibri"/>
            </a:endParaRPr>
          </a:p>
        </p:txBody>
      </p:sp>
      <p:sp>
        <p:nvSpPr>
          <p:cNvPr id="193" name="Google Shape;193;p8"/>
          <p:cNvSpPr/>
          <p:nvPr/>
        </p:nvSpPr>
        <p:spPr>
          <a:xfrm>
            <a:off x="548640" y="621792"/>
            <a:ext cx="11064240" cy="566928"/>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332528"/>
              </a:buClr>
              <a:buSzPts val="2500"/>
              <a:buFont typeface="Arial"/>
              <a:buNone/>
            </a:pPr>
            <a:r>
              <a:rPr b="1" i="0" lang="en-US" sz="2500" u="none" cap="none" strike="noStrike">
                <a:solidFill>
                  <a:srgbClr val="332528"/>
                </a:solidFill>
                <a:latin typeface="Arial"/>
                <a:ea typeface="Arial"/>
                <a:cs typeface="Arial"/>
                <a:sym typeface="Arial"/>
              </a:rPr>
              <a:t>EC実績①：OEM受発注管理システム（日本 ⇄ 中国）</a:t>
            </a:r>
            <a:endParaRPr b="0" i="0" sz="2500" u="none" cap="none" strike="noStrike">
              <a:solidFill>
                <a:schemeClr val="dk1"/>
              </a:solidFill>
              <a:latin typeface="Calibri"/>
              <a:ea typeface="Calibri"/>
              <a:cs typeface="Calibri"/>
              <a:sym typeface="Calibri"/>
            </a:endParaRPr>
          </a:p>
        </p:txBody>
      </p:sp>
      <p:sp>
        <p:nvSpPr>
          <p:cNvPr id="194" name="Google Shape;194;p8"/>
          <p:cNvSpPr/>
          <p:nvPr/>
        </p:nvSpPr>
        <p:spPr>
          <a:xfrm>
            <a:off x="548640" y="1481328"/>
            <a:ext cx="11064240" cy="36576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96777B"/>
              </a:buClr>
              <a:buSzPts val="1400"/>
              <a:buFont typeface="Arial"/>
              <a:buNone/>
            </a:pPr>
            <a:r>
              <a:rPr b="0" i="0" lang="en-US" sz="1400" u="none" cap="none" strike="noStrike">
                <a:solidFill>
                  <a:srgbClr val="96777B"/>
                </a:solidFill>
                <a:latin typeface="Arial"/>
                <a:ea typeface="Arial"/>
                <a:cs typeface="Arial"/>
                <a:sym typeface="Arial"/>
              </a:rPr>
              <a:t>日本から中国工場へのOEM発注を、サンプルから輸入まで一元管理</a:t>
            </a:r>
            <a:endParaRPr b="0" i="0" sz="1400" u="none" cap="none" strike="noStrike">
              <a:solidFill>
                <a:schemeClr val="dk1"/>
              </a:solidFill>
              <a:latin typeface="Calibri"/>
              <a:ea typeface="Calibri"/>
              <a:cs typeface="Calibri"/>
              <a:sym typeface="Calibri"/>
            </a:endParaRPr>
          </a:p>
        </p:txBody>
      </p:sp>
      <p:sp>
        <p:nvSpPr>
          <p:cNvPr id="195" name="Google Shape;195;p8"/>
          <p:cNvSpPr/>
          <p:nvPr/>
        </p:nvSpPr>
        <p:spPr>
          <a:xfrm>
            <a:off x="640080" y="2148840"/>
            <a:ext cx="2514600" cy="2286000"/>
          </a:xfrm>
          <a:prstGeom prst="roundRect">
            <a:avLst>
              <a:gd fmla="val 3200" name="adj"/>
            </a:avLst>
          </a:prstGeom>
          <a:solidFill>
            <a:srgbClr val="FDF3F2"/>
          </a:solidFill>
          <a:ln cap="flat" cmpd="sng" w="12700">
            <a:solidFill>
              <a:srgbClr val="F7D7D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6" name="Google Shape;196;p8"/>
          <p:cNvSpPr/>
          <p:nvPr/>
        </p:nvSpPr>
        <p:spPr>
          <a:xfrm>
            <a:off x="1572768" y="2377440"/>
            <a:ext cx="658368" cy="658368"/>
          </a:xfrm>
          <a:prstGeom prst="ellipse">
            <a:avLst/>
          </a:prstGeom>
          <a:solidFill>
            <a:srgbClr val="FF1D0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home/claude/icons/flask_w.png" id="197" name="Google Shape;197;p8"/>
          <p:cNvPicPr preferRelativeResize="0"/>
          <p:nvPr/>
        </p:nvPicPr>
        <p:blipFill rotWithShape="1">
          <a:blip r:embed="rId4">
            <a:alphaModFix/>
          </a:blip>
          <a:srcRect b="0" l="0" r="0" t="0"/>
          <a:stretch/>
        </p:blipFill>
        <p:spPr>
          <a:xfrm>
            <a:off x="1743944" y="2548616"/>
            <a:ext cx="316017" cy="316017"/>
          </a:xfrm>
          <a:prstGeom prst="rect">
            <a:avLst/>
          </a:prstGeom>
          <a:noFill/>
          <a:ln>
            <a:noFill/>
          </a:ln>
        </p:spPr>
      </p:pic>
      <p:sp>
        <p:nvSpPr>
          <p:cNvPr id="198" name="Google Shape;198;p8"/>
          <p:cNvSpPr/>
          <p:nvPr/>
        </p:nvSpPr>
        <p:spPr>
          <a:xfrm>
            <a:off x="749808" y="3154680"/>
            <a:ext cx="2295144" cy="36576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332528"/>
              </a:buClr>
              <a:buSzPts val="1350"/>
              <a:buFont typeface="Arial"/>
              <a:buNone/>
            </a:pPr>
            <a:r>
              <a:rPr b="1" i="0" lang="en-US" sz="1350" u="none" cap="none" strike="noStrike">
                <a:solidFill>
                  <a:srgbClr val="332528"/>
                </a:solidFill>
                <a:latin typeface="Arial"/>
                <a:ea typeface="Arial"/>
                <a:cs typeface="Arial"/>
                <a:sym typeface="Arial"/>
              </a:rPr>
              <a:t>サンプル管理</a:t>
            </a:r>
            <a:endParaRPr b="0" i="0" sz="1350" u="none" cap="none" strike="noStrike">
              <a:solidFill>
                <a:schemeClr val="dk1"/>
              </a:solidFill>
              <a:latin typeface="Calibri"/>
              <a:ea typeface="Calibri"/>
              <a:cs typeface="Calibri"/>
              <a:sym typeface="Calibri"/>
            </a:endParaRPr>
          </a:p>
        </p:txBody>
      </p:sp>
      <p:sp>
        <p:nvSpPr>
          <p:cNvPr id="199" name="Google Shape;199;p8"/>
          <p:cNvSpPr/>
          <p:nvPr/>
        </p:nvSpPr>
        <p:spPr>
          <a:xfrm>
            <a:off x="804672" y="3547872"/>
            <a:ext cx="2185416" cy="73152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96777B"/>
              </a:buClr>
              <a:buSzPts val="1050"/>
              <a:buFont typeface="Arial"/>
              <a:buNone/>
            </a:pPr>
            <a:r>
              <a:rPr b="0" i="0" lang="en-US" sz="1050" u="none" cap="none" strike="noStrike">
                <a:solidFill>
                  <a:srgbClr val="96777B"/>
                </a:solidFill>
                <a:latin typeface="Arial"/>
                <a:ea typeface="Arial"/>
                <a:cs typeface="Arial"/>
                <a:sym typeface="Arial"/>
              </a:rPr>
              <a:t>試作品の依頼・確認・承認</a:t>
            </a:r>
            <a:endParaRPr b="0" i="0" sz="1050" u="none" cap="none" strike="noStrike">
              <a:solidFill>
                <a:schemeClr val="dk1"/>
              </a:solidFill>
              <a:latin typeface="Calibri"/>
              <a:ea typeface="Calibri"/>
              <a:cs typeface="Calibri"/>
              <a:sym typeface="Calibri"/>
            </a:endParaRPr>
          </a:p>
        </p:txBody>
      </p:sp>
      <p:sp>
        <p:nvSpPr>
          <p:cNvPr id="200" name="Google Shape;200;p8"/>
          <p:cNvSpPr/>
          <p:nvPr/>
        </p:nvSpPr>
        <p:spPr>
          <a:xfrm>
            <a:off x="3154680" y="3017520"/>
            <a:ext cx="384048" cy="54864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2B33F"/>
              </a:buClr>
              <a:buSzPts val="1600"/>
              <a:buFont typeface="Arial"/>
              <a:buNone/>
            </a:pPr>
            <a:r>
              <a:rPr b="1" i="0" lang="en-US" sz="1600" u="none" cap="none" strike="noStrike">
                <a:solidFill>
                  <a:srgbClr val="F2B33F"/>
                </a:solidFill>
                <a:latin typeface="Arial"/>
                <a:ea typeface="Arial"/>
                <a:cs typeface="Arial"/>
                <a:sym typeface="Arial"/>
              </a:rPr>
              <a:t>▶</a:t>
            </a:r>
            <a:endParaRPr b="0" i="0" sz="1600" u="none" cap="none" strike="noStrike">
              <a:solidFill>
                <a:schemeClr val="dk1"/>
              </a:solidFill>
              <a:latin typeface="Calibri"/>
              <a:ea typeface="Calibri"/>
              <a:cs typeface="Calibri"/>
              <a:sym typeface="Calibri"/>
            </a:endParaRPr>
          </a:p>
        </p:txBody>
      </p:sp>
      <p:sp>
        <p:nvSpPr>
          <p:cNvPr id="201" name="Google Shape;201;p8"/>
          <p:cNvSpPr/>
          <p:nvPr/>
        </p:nvSpPr>
        <p:spPr>
          <a:xfrm>
            <a:off x="3538728" y="2148840"/>
            <a:ext cx="2514600" cy="2286000"/>
          </a:xfrm>
          <a:prstGeom prst="roundRect">
            <a:avLst>
              <a:gd fmla="val 3200" name="adj"/>
            </a:avLst>
          </a:prstGeom>
          <a:solidFill>
            <a:srgbClr val="FDF3F2"/>
          </a:solidFill>
          <a:ln cap="flat" cmpd="sng" w="12700">
            <a:solidFill>
              <a:srgbClr val="F7D7D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2" name="Google Shape;202;p8"/>
          <p:cNvSpPr/>
          <p:nvPr/>
        </p:nvSpPr>
        <p:spPr>
          <a:xfrm>
            <a:off x="4471416" y="2377440"/>
            <a:ext cx="658368" cy="658368"/>
          </a:xfrm>
          <a:prstGeom prst="ellipse">
            <a:avLst/>
          </a:prstGeom>
          <a:solidFill>
            <a:srgbClr val="FF1D0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home/claude/icons/industry_w.png" id="203" name="Google Shape;203;p8"/>
          <p:cNvPicPr preferRelativeResize="0"/>
          <p:nvPr/>
        </p:nvPicPr>
        <p:blipFill rotWithShape="1">
          <a:blip r:embed="rId5">
            <a:alphaModFix/>
          </a:blip>
          <a:srcRect b="0" l="0" r="0" t="0"/>
          <a:stretch/>
        </p:blipFill>
        <p:spPr>
          <a:xfrm>
            <a:off x="4642592" y="2548616"/>
            <a:ext cx="316017" cy="316017"/>
          </a:xfrm>
          <a:prstGeom prst="rect">
            <a:avLst/>
          </a:prstGeom>
          <a:noFill/>
          <a:ln>
            <a:noFill/>
          </a:ln>
        </p:spPr>
      </p:pic>
      <p:sp>
        <p:nvSpPr>
          <p:cNvPr id="204" name="Google Shape;204;p8"/>
          <p:cNvSpPr/>
          <p:nvPr/>
        </p:nvSpPr>
        <p:spPr>
          <a:xfrm>
            <a:off x="3648456" y="3154680"/>
            <a:ext cx="2295144" cy="36576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332528"/>
              </a:buClr>
              <a:buSzPts val="1350"/>
              <a:buFont typeface="Arial"/>
              <a:buNone/>
            </a:pPr>
            <a:r>
              <a:rPr b="1" i="0" lang="en-US" sz="1350" u="none" cap="none" strike="noStrike">
                <a:solidFill>
                  <a:srgbClr val="332528"/>
                </a:solidFill>
                <a:latin typeface="Arial"/>
                <a:ea typeface="Arial"/>
                <a:cs typeface="Arial"/>
                <a:sym typeface="Arial"/>
              </a:rPr>
              <a:t>本生産管理</a:t>
            </a:r>
            <a:endParaRPr b="0" i="0" sz="1350" u="none" cap="none" strike="noStrike">
              <a:solidFill>
                <a:schemeClr val="dk1"/>
              </a:solidFill>
              <a:latin typeface="Calibri"/>
              <a:ea typeface="Calibri"/>
              <a:cs typeface="Calibri"/>
              <a:sym typeface="Calibri"/>
            </a:endParaRPr>
          </a:p>
        </p:txBody>
      </p:sp>
      <p:sp>
        <p:nvSpPr>
          <p:cNvPr id="205" name="Google Shape;205;p8"/>
          <p:cNvSpPr/>
          <p:nvPr/>
        </p:nvSpPr>
        <p:spPr>
          <a:xfrm>
            <a:off x="3703320" y="3547872"/>
            <a:ext cx="2185416" cy="73152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96777B"/>
              </a:buClr>
              <a:buSzPts val="1050"/>
              <a:buFont typeface="Arial"/>
              <a:buNone/>
            </a:pPr>
            <a:r>
              <a:rPr b="0" i="0" lang="en-US" sz="1050" u="none" cap="none" strike="noStrike">
                <a:solidFill>
                  <a:srgbClr val="96777B"/>
                </a:solidFill>
                <a:latin typeface="Arial"/>
                <a:ea typeface="Arial"/>
                <a:cs typeface="Arial"/>
                <a:sym typeface="Arial"/>
              </a:rPr>
              <a:t>量産発注・工場との進捗管理</a:t>
            </a:r>
            <a:endParaRPr b="0" i="0" sz="1050" u="none" cap="none" strike="noStrike">
              <a:solidFill>
                <a:schemeClr val="dk1"/>
              </a:solidFill>
              <a:latin typeface="Calibri"/>
              <a:ea typeface="Calibri"/>
              <a:cs typeface="Calibri"/>
              <a:sym typeface="Calibri"/>
            </a:endParaRPr>
          </a:p>
        </p:txBody>
      </p:sp>
      <p:sp>
        <p:nvSpPr>
          <p:cNvPr id="206" name="Google Shape;206;p8"/>
          <p:cNvSpPr/>
          <p:nvPr/>
        </p:nvSpPr>
        <p:spPr>
          <a:xfrm>
            <a:off x="6053328" y="3017520"/>
            <a:ext cx="384048" cy="54864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2B33F"/>
              </a:buClr>
              <a:buSzPts val="1600"/>
              <a:buFont typeface="Arial"/>
              <a:buNone/>
            </a:pPr>
            <a:r>
              <a:rPr b="1" i="0" lang="en-US" sz="1600" u="none" cap="none" strike="noStrike">
                <a:solidFill>
                  <a:srgbClr val="F2B33F"/>
                </a:solidFill>
                <a:latin typeface="Arial"/>
                <a:ea typeface="Arial"/>
                <a:cs typeface="Arial"/>
                <a:sym typeface="Arial"/>
              </a:rPr>
              <a:t>▶</a:t>
            </a:r>
            <a:endParaRPr b="0" i="0" sz="1600" u="none" cap="none" strike="noStrike">
              <a:solidFill>
                <a:schemeClr val="dk1"/>
              </a:solidFill>
              <a:latin typeface="Calibri"/>
              <a:ea typeface="Calibri"/>
              <a:cs typeface="Calibri"/>
              <a:sym typeface="Calibri"/>
            </a:endParaRPr>
          </a:p>
        </p:txBody>
      </p:sp>
      <p:sp>
        <p:nvSpPr>
          <p:cNvPr id="207" name="Google Shape;207;p8"/>
          <p:cNvSpPr/>
          <p:nvPr/>
        </p:nvSpPr>
        <p:spPr>
          <a:xfrm>
            <a:off x="6437376" y="2148840"/>
            <a:ext cx="2514600" cy="2286000"/>
          </a:xfrm>
          <a:prstGeom prst="roundRect">
            <a:avLst>
              <a:gd fmla="val 3200" name="adj"/>
            </a:avLst>
          </a:prstGeom>
          <a:solidFill>
            <a:srgbClr val="FDF3F2"/>
          </a:solidFill>
          <a:ln cap="flat" cmpd="sng" w="12700">
            <a:solidFill>
              <a:srgbClr val="F7D7D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8" name="Google Shape;208;p8"/>
          <p:cNvSpPr/>
          <p:nvPr/>
        </p:nvSpPr>
        <p:spPr>
          <a:xfrm>
            <a:off x="7370064" y="2377440"/>
            <a:ext cx="658368" cy="658368"/>
          </a:xfrm>
          <a:prstGeom prst="ellipse">
            <a:avLst/>
          </a:prstGeom>
          <a:solidFill>
            <a:srgbClr val="FF1D0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home/claude/icons/clipboard_w.png" id="209" name="Google Shape;209;p8"/>
          <p:cNvPicPr preferRelativeResize="0"/>
          <p:nvPr/>
        </p:nvPicPr>
        <p:blipFill rotWithShape="1">
          <a:blip r:embed="rId6">
            <a:alphaModFix/>
          </a:blip>
          <a:srcRect b="0" l="0" r="0" t="0"/>
          <a:stretch/>
        </p:blipFill>
        <p:spPr>
          <a:xfrm>
            <a:off x="7541240" y="2548616"/>
            <a:ext cx="316017" cy="316017"/>
          </a:xfrm>
          <a:prstGeom prst="rect">
            <a:avLst/>
          </a:prstGeom>
          <a:noFill/>
          <a:ln>
            <a:noFill/>
          </a:ln>
        </p:spPr>
      </p:pic>
      <p:sp>
        <p:nvSpPr>
          <p:cNvPr id="210" name="Google Shape;210;p8"/>
          <p:cNvSpPr/>
          <p:nvPr/>
        </p:nvSpPr>
        <p:spPr>
          <a:xfrm>
            <a:off x="6547104" y="3154680"/>
            <a:ext cx="2295144" cy="36576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332528"/>
              </a:buClr>
              <a:buSzPts val="1350"/>
              <a:buFont typeface="Arial"/>
              <a:buNone/>
            </a:pPr>
            <a:r>
              <a:rPr b="1" i="0" lang="en-US" sz="1350" u="none" cap="none" strike="noStrike">
                <a:solidFill>
                  <a:srgbClr val="332528"/>
                </a:solidFill>
                <a:latin typeface="Arial"/>
                <a:ea typeface="Arial"/>
                <a:cs typeface="Arial"/>
                <a:sym typeface="Arial"/>
              </a:rPr>
              <a:t>受注・コスト管理</a:t>
            </a:r>
            <a:endParaRPr b="0" i="0" sz="1350" u="none" cap="none" strike="noStrike">
              <a:solidFill>
                <a:schemeClr val="dk1"/>
              </a:solidFill>
              <a:latin typeface="Calibri"/>
              <a:ea typeface="Calibri"/>
              <a:cs typeface="Calibri"/>
              <a:sym typeface="Calibri"/>
            </a:endParaRPr>
          </a:p>
        </p:txBody>
      </p:sp>
      <p:sp>
        <p:nvSpPr>
          <p:cNvPr id="211" name="Google Shape;211;p8"/>
          <p:cNvSpPr/>
          <p:nvPr/>
        </p:nvSpPr>
        <p:spPr>
          <a:xfrm>
            <a:off x="6601968" y="3547872"/>
            <a:ext cx="2185416" cy="73152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96777B"/>
              </a:buClr>
              <a:buSzPts val="1050"/>
              <a:buFont typeface="Arial"/>
              <a:buNone/>
            </a:pPr>
            <a:r>
              <a:rPr b="0" i="0" lang="en-US" sz="1050" u="none" cap="none" strike="noStrike">
                <a:solidFill>
                  <a:srgbClr val="96777B"/>
                </a:solidFill>
                <a:latin typeface="Arial"/>
                <a:ea typeface="Arial"/>
                <a:cs typeface="Arial"/>
                <a:sym typeface="Arial"/>
              </a:rPr>
              <a:t>受注情報と原価を一元管理</a:t>
            </a:r>
            <a:endParaRPr b="0" i="0" sz="1050" u="none" cap="none" strike="noStrike">
              <a:solidFill>
                <a:schemeClr val="dk1"/>
              </a:solidFill>
              <a:latin typeface="Calibri"/>
              <a:ea typeface="Calibri"/>
              <a:cs typeface="Calibri"/>
              <a:sym typeface="Calibri"/>
            </a:endParaRPr>
          </a:p>
        </p:txBody>
      </p:sp>
      <p:sp>
        <p:nvSpPr>
          <p:cNvPr id="212" name="Google Shape;212;p8"/>
          <p:cNvSpPr/>
          <p:nvPr/>
        </p:nvSpPr>
        <p:spPr>
          <a:xfrm>
            <a:off x="8951976" y="3017520"/>
            <a:ext cx="384048" cy="54864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2B33F"/>
              </a:buClr>
              <a:buSzPts val="1600"/>
              <a:buFont typeface="Arial"/>
              <a:buNone/>
            </a:pPr>
            <a:r>
              <a:rPr b="1" i="0" lang="en-US" sz="1600" u="none" cap="none" strike="noStrike">
                <a:solidFill>
                  <a:srgbClr val="F2B33F"/>
                </a:solidFill>
                <a:latin typeface="Arial"/>
                <a:ea typeface="Arial"/>
                <a:cs typeface="Arial"/>
                <a:sym typeface="Arial"/>
              </a:rPr>
              <a:t>▶</a:t>
            </a:r>
            <a:endParaRPr b="0" i="0" sz="1600" u="none" cap="none" strike="noStrike">
              <a:solidFill>
                <a:schemeClr val="dk1"/>
              </a:solidFill>
              <a:latin typeface="Calibri"/>
              <a:ea typeface="Calibri"/>
              <a:cs typeface="Calibri"/>
              <a:sym typeface="Calibri"/>
            </a:endParaRPr>
          </a:p>
        </p:txBody>
      </p:sp>
      <p:sp>
        <p:nvSpPr>
          <p:cNvPr id="213" name="Google Shape;213;p8"/>
          <p:cNvSpPr/>
          <p:nvPr/>
        </p:nvSpPr>
        <p:spPr>
          <a:xfrm>
            <a:off x="9336024" y="2148840"/>
            <a:ext cx="2514600" cy="2286000"/>
          </a:xfrm>
          <a:prstGeom prst="roundRect">
            <a:avLst>
              <a:gd fmla="val 3200" name="adj"/>
            </a:avLst>
          </a:prstGeom>
          <a:solidFill>
            <a:srgbClr val="FDF3F2"/>
          </a:solidFill>
          <a:ln cap="flat" cmpd="sng" w="12700">
            <a:solidFill>
              <a:srgbClr val="F7D7D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4" name="Google Shape;214;p8"/>
          <p:cNvSpPr/>
          <p:nvPr/>
        </p:nvSpPr>
        <p:spPr>
          <a:xfrm>
            <a:off x="10268712" y="2377440"/>
            <a:ext cx="658368" cy="658368"/>
          </a:xfrm>
          <a:prstGeom prst="ellipse">
            <a:avLst/>
          </a:prstGeom>
          <a:solidFill>
            <a:srgbClr val="FF1D0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home/claude/icons/ship_w.png" id="215" name="Google Shape;215;p8"/>
          <p:cNvPicPr preferRelativeResize="0"/>
          <p:nvPr/>
        </p:nvPicPr>
        <p:blipFill rotWithShape="1">
          <a:blip r:embed="rId7">
            <a:alphaModFix/>
          </a:blip>
          <a:srcRect b="0" l="0" r="0" t="0"/>
          <a:stretch/>
        </p:blipFill>
        <p:spPr>
          <a:xfrm>
            <a:off x="10439888" y="2548616"/>
            <a:ext cx="316017" cy="316017"/>
          </a:xfrm>
          <a:prstGeom prst="rect">
            <a:avLst/>
          </a:prstGeom>
          <a:noFill/>
          <a:ln>
            <a:noFill/>
          </a:ln>
        </p:spPr>
      </p:pic>
      <p:sp>
        <p:nvSpPr>
          <p:cNvPr id="216" name="Google Shape;216;p8"/>
          <p:cNvSpPr/>
          <p:nvPr/>
        </p:nvSpPr>
        <p:spPr>
          <a:xfrm>
            <a:off x="9445752" y="3154680"/>
            <a:ext cx="2295144" cy="36576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332528"/>
              </a:buClr>
              <a:buSzPts val="1350"/>
              <a:buFont typeface="Arial"/>
              <a:buNone/>
            </a:pPr>
            <a:r>
              <a:rPr b="1" i="0" lang="en-US" sz="1350" u="none" cap="none" strike="noStrike">
                <a:solidFill>
                  <a:srgbClr val="332528"/>
                </a:solidFill>
                <a:latin typeface="Arial"/>
                <a:ea typeface="Arial"/>
                <a:cs typeface="Arial"/>
                <a:sym typeface="Arial"/>
              </a:rPr>
              <a:t>輸入・進捗管理</a:t>
            </a:r>
            <a:endParaRPr b="0" i="0" sz="1350" u="none" cap="none" strike="noStrike">
              <a:solidFill>
                <a:schemeClr val="dk1"/>
              </a:solidFill>
              <a:latin typeface="Calibri"/>
              <a:ea typeface="Calibri"/>
              <a:cs typeface="Calibri"/>
              <a:sym typeface="Calibri"/>
            </a:endParaRPr>
          </a:p>
        </p:txBody>
      </p:sp>
      <p:sp>
        <p:nvSpPr>
          <p:cNvPr id="217" name="Google Shape;217;p8"/>
          <p:cNvSpPr/>
          <p:nvPr/>
        </p:nvSpPr>
        <p:spPr>
          <a:xfrm>
            <a:off x="9500616" y="3547872"/>
            <a:ext cx="2185416" cy="73152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96777B"/>
              </a:buClr>
              <a:buSzPts val="1050"/>
              <a:buFont typeface="Arial"/>
              <a:buNone/>
            </a:pPr>
            <a:r>
              <a:rPr b="0" i="0" lang="en-US" sz="1050" u="none" cap="none" strike="noStrike">
                <a:solidFill>
                  <a:srgbClr val="96777B"/>
                </a:solidFill>
                <a:latin typeface="Arial"/>
                <a:ea typeface="Arial"/>
                <a:cs typeface="Arial"/>
                <a:sym typeface="Arial"/>
              </a:rPr>
              <a:t>日本到着までの状況を可視化</a:t>
            </a:r>
            <a:endParaRPr b="0" i="0" sz="1050" u="none" cap="none" strike="noStrike">
              <a:solidFill>
                <a:schemeClr val="dk1"/>
              </a:solidFill>
              <a:latin typeface="Calibri"/>
              <a:ea typeface="Calibri"/>
              <a:cs typeface="Calibri"/>
              <a:sym typeface="Calibri"/>
            </a:endParaRPr>
          </a:p>
        </p:txBody>
      </p:sp>
      <p:sp>
        <p:nvSpPr>
          <p:cNvPr id="218" name="Google Shape;218;p8"/>
          <p:cNvSpPr/>
          <p:nvPr/>
        </p:nvSpPr>
        <p:spPr>
          <a:xfrm>
            <a:off x="640080" y="4800600"/>
            <a:ext cx="10927080" cy="1143000"/>
          </a:xfrm>
          <a:prstGeom prst="roundRect">
            <a:avLst>
              <a:gd fmla="val 6400" name="adj"/>
            </a:avLst>
          </a:prstGeom>
          <a:solidFill>
            <a:srgbClr val="FF1D0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9" name="Google Shape;219;p8"/>
          <p:cNvSpPr/>
          <p:nvPr/>
        </p:nvSpPr>
        <p:spPr>
          <a:xfrm>
            <a:off x="868680" y="4800600"/>
            <a:ext cx="10469880" cy="11430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700"/>
              <a:buFont typeface="Arial"/>
              <a:buNone/>
            </a:pPr>
            <a:r>
              <a:rPr b="1" i="0" lang="en-US" sz="1700" u="none" cap="none" strike="noStrike">
                <a:solidFill>
                  <a:srgbClr val="FFFFFF"/>
                </a:solidFill>
                <a:latin typeface="Arial"/>
                <a:ea typeface="Arial"/>
                <a:cs typeface="Arial"/>
                <a:sym typeface="Arial"/>
              </a:rPr>
              <a:t>御社の韓国OEM事業と同じ業務フローを、システム化した実績があります。</a:t>
            </a:r>
            <a:endParaRPr b="0" i="0" sz="17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pic>
        <p:nvPicPr>
          <p:cNvPr id="225" name="Google Shape;225;g3f5b2d3137e_4_0" title="OEM_1.PNG"/>
          <p:cNvPicPr preferRelativeResize="0"/>
          <p:nvPr/>
        </p:nvPicPr>
        <p:blipFill rotWithShape="1">
          <a:blip r:embed="rId3">
            <a:alphaModFix/>
          </a:blip>
          <a:srcRect b="0" l="0" r="0" t="0"/>
          <a:stretch/>
        </p:blipFill>
        <p:spPr>
          <a:xfrm>
            <a:off x="152400" y="152400"/>
            <a:ext cx="11887201" cy="5673259"/>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2026-07-24T09:58:21Z</dcterms:created>
  <dc:creator>PptxGenJS</dc:creator>
</cp:coreProperties>
</file>